
<file path=[Content_Types].xml><?xml version="1.0" encoding="utf-8"?>
<Types xmlns="http://schemas.openxmlformats.org/package/2006/content-types">
  <Override PartName="/_rels/.rels" ContentType="application/vnd.openxmlformats-package.relationships+xml"/>
  <Override PartName="/ppt/theme/theme2.xml" ContentType="application/vnd.openxmlformats-officedocument.theme+xml"/>
  <Override PartName="/ppt/theme/theme1.xml" ContentType="application/vnd.openxmlformats-officedocument.theme+xml"/>
  <Override PartName="/ppt/media/image10.gif" ContentType="image/gif"/>
  <Override PartName="/ppt/media/image6.gif" ContentType="image/gif"/>
  <Override PartName="/ppt/media/image13.gif" ContentType="image/gif"/>
  <Override PartName="/ppt/media/image9.gif" ContentType="image/gif"/>
  <Override PartName="/ppt/media/image61.png" ContentType="image/png"/>
  <Override PartName="/ppt/media/image44.gif" ContentType="image/gif"/>
  <Override PartName="/ppt/media/image33.png" ContentType="image/png"/>
  <Override PartName="/ppt/media/image64.png" ContentType="image/png"/>
  <Override PartName="/ppt/media/image47.gif" ContentType="image/gif"/>
  <Override PartName="/ppt/media/image36.png" ContentType="image/png"/>
  <Override PartName="/ppt/media/image20.gif" ContentType="image/gif"/>
  <Override PartName="/ppt/media/image67.png" ContentType="image/png"/>
  <Override PartName="/ppt/media/image51.gif" ContentType="image/gif"/>
  <Override PartName="/ppt/media/image39.png" ContentType="image/png"/>
  <Override PartName="/ppt/media/image40.png" ContentType="image/png"/>
  <Override PartName="/ppt/media/image23.gif" ContentType="image/gif"/>
  <Override PartName="/ppt/media/image8.png" ContentType="image/png"/>
  <Override PartName="/ppt/media/image71.png" ContentType="image/png"/>
  <Override PartName="/ppt/media/image26.gif" ContentType="image/gif"/>
  <Override PartName="/ppt/media/image85.gif" ContentType="image/gif"/>
  <Override PartName="/ppt/media/image74.png" ContentType="image/png"/>
  <Override PartName="/ppt/media/image57.gif" ContentType="image/gif"/>
  <Override PartName="/ppt/media/image29.gif" ContentType="image/gif"/>
  <Override PartName="/ppt/media/image88.gif" ContentType="image/gif"/>
  <Override PartName="/ppt/media/image30.gif" ContentType="image/gif"/>
  <Override PartName="/ppt/media/image18.png" ContentType="image/png"/>
  <Override PartName="/ppt/media/image77.png" ContentType="image/png"/>
  <Override PartName="/ppt/media/image81.png" ContentType="image/png"/>
  <Override PartName="/ppt/media/image2.gif" ContentType="image/gif"/>
  <Override PartName="/ppt/media/image53.png" ContentType="image/png"/>
  <Override PartName="/ppt/media/image5.gif" ContentType="image/gif"/>
  <Override PartName="/ppt/media/image12.gif" ContentType="image/gif"/>
  <Override PartName="/ppt/media/image59.png" ContentType="image/png"/>
  <Override PartName="/ppt/media/image60.png" ContentType="image/png"/>
  <Override PartName="/ppt/media/image43.gif" ContentType="image/gif"/>
  <Override PartName="/ppt/media/image32.png" ContentType="image/png"/>
  <Override PartName="/ppt/media/image15.gif" ContentType="image/gif"/>
  <Override PartName="/ppt/media/image63.png" ContentType="image/png"/>
  <Override PartName="/ppt/media/image46.gif" ContentType="image/gif"/>
  <Override PartName="/ppt/media/image35.png" ContentType="image/png"/>
  <Override PartName="/ppt/media/image66.png" ContentType="image/png"/>
  <Override PartName="/ppt/media/image49.gif" ContentType="image/gif"/>
  <Override PartName="/ppt/media/image50.gif" ContentType="image/gif"/>
  <Override PartName="/ppt/media/image38.png" ContentType="image/png"/>
  <Override PartName="/ppt/media/image22.gif" ContentType="image/gif"/>
  <Override PartName="/ppt/media/image69.png" ContentType="image/png"/>
  <Override PartName="/ppt/media/image7.png" ContentType="image/png"/>
  <Override PartName="/ppt/media/image70.png" ContentType="image/png"/>
  <Override PartName="/ppt/media/image42.png" ContentType="image/png"/>
  <Override PartName="/ppt/media/image25.gif" ContentType="image/gif"/>
  <Override PartName="/ppt/media/image84.gif" ContentType="image/gif"/>
  <Override PartName="/ppt/media/image73.png" ContentType="image/png"/>
  <Override PartName="/ppt/media/image56.gif" ContentType="image/gif"/>
  <Override PartName="/ppt/media/image28.gif" ContentType="image/gif"/>
  <Override PartName="/ppt/media/image87.gif" ContentType="image/gif"/>
  <Override PartName="/ppt/media/image17.png" ContentType="image/png"/>
  <Override PartName="/ppt/media/image76.png" ContentType="image/png"/>
  <Override PartName="/ppt/media/image48.png" ContentType="image/png"/>
  <Override PartName="/ppt/media/image79.png" ContentType="image/png"/>
  <Override PartName="/ppt/media/image80.png" ContentType="image/png"/>
  <Override PartName="/ppt/media/image1.gif" ContentType="image/gif"/>
  <Override PartName="/ppt/media/image52.png" ContentType="image/png"/>
  <Override PartName="/ppt/media/image4.gif" ContentType="image/gif"/>
  <Override PartName="/ppt/media/image11.gif" ContentType="image/gif"/>
  <Override PartName="/ppt/media/image31.png" ContentType="image/png"/>
  <Override PartName="/ppt/media/image14.gif" ContentType="image/gif"/>
  <Override PartName="/ppt/media/image62.png" ContentType="image/png"/>
  <Override PartName="/ppt/media/image45.gif" ContentType="image/gif"/>
  <Override PartName="/ppt/media/image34.png" ContentType="image/png"/>
  <Override PartName="/ppt/media/image65.png" ContentType="image/png"/>
  <Override PartName="/ppt/media/image37.png" ContentType="image/png"/>
  <Override PartName="/ppt/media/image21.gif" ContentType="image/gif"/>
  <Override PartName="/ppt/media/image68.png" ContentType="image/png"/>
  <Override PartName="/ppt/media/image41.png" ContentType="image/png"/>
  <Override PartName="/ppt/media/image24.gif" ContentType="image/gif"/>
  <Override PartName="/ppt/media/image83.gif" ContentType="image/gif"/>
  <Override PartName="/ppt/media/image72.png" ContentType="image/png"/>
  <Override PartName="/ppt/media/image55.gif" ContentType="image/gif"/>
  <Override PartName="/ppt/media/image27.gif" ContentType="image/gif"/>
  <Override PartName="/ppt/media/image86.gif" ContentType="image/gif"/>
  <Override PartName="/ppt/media/image16.png" ContentType="image/png"/>
  <Override PartName="/ppt/media/image75.png" ContentType="image/png"/>
  <Override PartName="/ppt/media/image58.gif" ContentType="image/gif"/>
  <Override PartName="/ppt/media/image89.gif" ContentType="image/gif"/>
  <Override PartName="/ppt/media/image90.gif" ContentType="image/gif"/>
  <Override PartName="/ppt/media/image19.png" ContentType="image/png"/>
  <Override PartName="/ppt/media/image78.png" ContentType="image/png"/>
  <Override PartName="/ppt/media/image82.png" ContentType="image/png"/>
  <Override PartName="/ppt/media/image3.gif" ContentType="image/gif"/>
  <Override PartName="/ppt/media/image54.png" ContentType="image/png"/>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_rels/presentation.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1.xml.rels" ContentType="application/vnd.openxmlformats-package.relationships+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s/slide12.xml" ContentType="application/vnd.openxmlformats-officedocument.presentationml.slide+xml"/>
  <Override PartName="/ppt/slides/slide43.xml" ContentType="application/vnd.openxmlformats-officedocument.presentationml.slide+xml"/>
  <Override PartName="/ppt/slides/slide15.xml" ContentType="application/vnd.openxmlformats-officedocument.presentationml.slide+xml"/>
  <Override PartName="/ppt/slides/slide18.xml" ContentType="application/vnd.openxmlformats-officedocument.presentationml.slide+xml"/>
  <Override PartName="/ppt/slides/slide22.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_rels/slide33.xml.rels" ContentType="application/vnd.openxmlformats-package.relationships+xml"/>
  <Override PartName="/ppt/slides/_rels/slide24.xml.rels" ContentType="application/vnd.openxmlformats-package.relationships+xml"/>
  <Override PartName="/ppt/slides/_rels/slide16.xml.rels" ContentType="application/vnd.openxmlformats-package.relationships+xml"/>
  <Override PartName="/ppt/slides/_rels/slide42.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8.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11.xml.rels" ContentType="application/vnd.openxmlformats-package.relationships+xml"/>
  <Override PartName="/ppt/slides/_rels/slide6.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34.xml.rels" ContentType="application/vnd.openxmlformats-package.relationships+xml"/>
  <Override PartName="/ppt/slides/_rels/slide25.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3.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12.xml.rels" ContentType="application/vnd.openxmlformats-package.relationships+xml"/>
  <Override PartName="/ppt/slides/_rels/slide7.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35.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18.xml.rels" ContentType="application/vnd.openxmlformats-package.relationships+xml"/>
  <Override PartName="/ppt/slides/_rels/slide2.xml.rels" ContentType="application/vnd.openxmlformats-package.relationships+xml"/>
  <Override PartName="/ppt/slides/slide5.xml" ContentType="application/vnd.openxmlformats-officedocument.presentationml.slide+xml"/>
  <Override PartName="/ppt/slides/slide28.xml" ContentType="application/vnd.openxmlformats-officedocument.presentationml.slide+xml"/>
  <Override PartName="/ppt/slides/slide8.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14.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slides/slide4.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31.xml" ContentType="application/vnd.openxmlformats-officedocument.presentationml.slide+xml"/>
  <Override PartName="/ppt/slides/slide34.xml" ContentType="application/vnd.openxmlformats-officedocument.presentationml.slide+xml"/>
  <Override PartName="/ppt/slides/slide37.xml" ContentType="application/vnd.openxmlformats-officedocument.presentationml.slide+xml"/>
  <Override PartName="/ppt/slides/slide10.xml" ContentType="application/vnd.openxmlformats-officedocument.presentationml.slide+xml"/>
  <Override PartName="/ppt/slides/slide41.xml" ContentType="application/vnd.openxmlformats-officedocument.presentationml.slide+xml"/>
  <Override PartName="/ppt/slides/slide13.xml" ContentType="application/vnd.openxmlformats-officedocument.presentationml.slide+xml"/>
  <Override PartName="/ppt/slides/slide16.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9.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Slides/notesSlide18.xml" ContentType="application/vnd.openxmlformats-officedocument.presentationml.notesSlide+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10.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6" name="PlaceHolder 2"/>
          <p:cNvSpPr>
            <a:spLocks noGrp="1"/>
          </p:cNvSpPr>
          <p:nvPr>
            <p:ph type="hdr"/>
          </p:nvPr>
        </p:nvSpPr>
        <p:spPr>
          <a:xfrm>
            <a:off x="0" y="0"/>
            <a:ext cx="3372840" cy="502560"/>
          </a:xfrm>
          <a:prstGeom prst="rect">
            <a:avLst/>
          </a:prstGeom>
        </p:spPr>
        <p:txBody>
          <a:bodyPr bIns="0" lIns="0" rIns="0" tIns="0" wrap="none"/>
          <a:p>
            <a:r>
              <a:rPr lang="en-US" sz="1400"/>
              <a:t>&lt;header&gt;</a:t>
            </a:r>
            <a:endParaRPr/>
          </a:p>
        </p:txBody>
      </p:sp>
      <p:sp>
        <p:nvSpPr>
          <p:cNvPr id="7" name="PlaceHolder 3"/>
          <p:cNvSpPr>
            <a:spLocks noGrp="1"/>
          </p:cNvSpPr>
          <p:nvPr>
            <p:ph type="dt"/>
          </p:nvPr>
        </p:nvSpPr>
        <p:spPr>
          <a:xfrm>
            <a:off x="4399200" y="0"/>
            <a:ext cx="3372840" cy="502560"/>
          </a:xfrm>
          <a:prstGeom prst="rect">
            <a:avLst/>
          </a:prstGeom>
        </p:spPr>
        <p:txBody>
          <a:bodyPr bIns="0" lIns="0" rIns="0" tIns="0" wrap="none"/>
          <a:p>
            <a:pPr algn="r"/>
            <a:r>
              <a:rPr lang="en-US" sz="1400"/>
              <a:t>&lt;date/time&gt;</a:t>
            </a:r>
            <a:endParaRPr/>
          </a:p>
        </p:txBody>
      </p:sp>
      <p:sp>
        <p:nvSpPr>
          <p:cNvPr id="8" name="PlaceHolder 4"/>
          <p:cNvSpPr>
            <a:spLocks noGrp="1"/>
          </p:cNvSpPr>
          <p:nvPr>
            <p:ph type="ftr"/>
          </p:nvPr>
        </p:nvSpPr>
        <p:spPr>
          <a:xfrm>
            <a:off x="0" y="9555480"/>
            <a:ext cx="3372840" cy="502560"/>
          </a:xfrm>
          <a:prstGeom prst="rect">
            <a:avLst/>
          </a:prstGeom>
        </p:spPr>
        <p:txBody>
          <a:bodyPr anchor="b" bIns="0" lIns="0" rIns="0" tIns="0" wrap="none"/>
          <a:p>
            <a:r>
              <a:rPr lang="en-US" sz="1400"/>
              <a:t>&lt;footer&gt;</a:t>
            </a:r>
            <a:endParaRPr/>
          </a:p>
        </p:txBody>
      </p:sp>
      <p:sp>
        <p:nvSpPr>
          <p:cNvPr id="9" name="PlaceHolder 5"/>
          <p:cNvSpPr>
            <a:spLocks noGrp="1"/>
          </p:cNvSpPr>
          <p:nvPr>
            <p:ph type="sldNum"/>
          </p:nvPr>
        </p:nvSpPr>
        <p:spPr>
          <a:xfrm>
            <a:off x="4399200" y="9555480"/>
            <a:ext cx="3372840" cy="502560"/>
          </a:xfrm>
          <a:prstGeom prst="rect">
            <a:avLst/>
          </a:prstGeom>
        </p:spPr>
        <p:txBody>
          <a:bodyPr anchor="b" bIns="0" lIns="0" rIns="0" tIns="0" wrap="none"/>
          <a:p>
            <a:pPr algn="r"/>
            <a:fld id="{C191A171-E131-4191-B1C1-A100D1813161}" type="slidenum">
              <a:rPr lang="en-US" sz="1400"/>
              <a:t>&lt;number&gt;</a:t>
            </a:fld>
            <a:endParaRPr/>
          </a:p>
        </p:txBody>
      </p:sp>
    </p:spTree>
  </p:cSld>
  <p:clrMap accent1="accent1" accent2="accent2" accent3="accent3" accent4="accent4" accent5="accent5" accent6="accent6" bg1="lt1" bg2="lt2" folHlink="folHlink" hlink="hlink" tx1="dk1" tx2="dk2"/>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PlaceHolder 1"/>
          <p:cNvSpPr>
            <a:spLocks noGrp="1"/>
          </p:cNvSpPr>
          <p:nvPr>
            <p:ph type="body"/>
          </p:nvPr>
        </p:nvSpPr>
        <p:spPr>
          <a:xfrm>
            <a:off x="869040" y="4800600"/>
            <a:ext cx="6217560" cy="4435920"/>
          </a:xfrm>
          <a:prstGeom prst="rect">
            <a:avLst/>
          </a:prstGeom>
        </p:spPr>
        <p:txBody>
          <a:bodyPr bIns="0" lIns="0" rIns="0" tIns="0" wrap="none"/>
          <a:p>
            <a:r>
              <a:rPr lang="en-US"/>
              <a:t>Here's an outline of what will be presented in this slide-show. Relate outline to questions.</a:t>
            </a:r>
            <a:endParaRPr/>
          </a:p>
          <a:p>
            <a:r>
              <a:rPr lang="en-US"/>
              <a:t>Vervet closer o </a:t>
            </a:r>
            <a:r>
              <a:rPr lang="en-US"/>
              <a:t>macaque or  human based on synteny?</a:t>
            </a:r>
            <a:endParaRPr/>
          </a:p>
          <a:p>
            <a:r>
              <a:rPr lang="en-US"/>
              <a:t>Relationship between Barbados and the reference(St. Kitts)?</a:t>
            </a:r>
            <a:endParaRPr/>
          </a:p>
          <a:p>
            <a:r>
              <a:rPr lang="en-US"/>
              <a:t>Which African subspecies is the most likely source of Carribean monkeys?</a:t>
            </a:r>
            <a:endParaRPr/>
          </a:p>
          <a:p>
            <a:r>
              <a:rPr lang="en-US"/>
              <a:t>What's the relationship among African subspecies?</a:t>
            </a:r>
            <a:endParaRPr/>
          </a:p>
          <a:p>
            <a:r>
              <a:rPr lang="en-US"/>
              <a:t>How is VRC diversity compared to St. Ktts/Nevis?</a:t>
            </a:r>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777240" y="4777560"/>
            <a:ext cx="6217560" cy="4435920"/>
          </a:xfrm>
          <a:prstGeom prst="rect">
            <a:avLst/>
          </a:prstGeom>
        </p:spPr>
        <p:txBody>
          <a:bodyPr bIns="0" lIns="0" rIns="0" tIns="0" wrap="none"/>
          <a:p>
            <a:r>
              <a:rPr lang="en-US"/>
              <a:t>Note:</a:t>
            </a:r>
            <a:endParaRPr/>
          </a:p>
          <a:p>
            <a:r>
              <a:rPr lang="en-US"/>
              <a:t>1. variant caller is run on alignments from a population, not each individual separately. =&gt; boost the variant-discovery power at low-coverage regions.</a:t>
            </a:r>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0" name="PlaceHolder 1"/>
          <p:cNvSpPr>
            <a:spLocks noGrp="1"/>
          </p:cNvSpPr>
          <p:nvPr>
            <p:ph type="body"/>
          </p:nvPr>
        </p:nvSpPr>
        <p:spPr>
          <a:xfrm>
            <a:off x="777240" y="4777560"/>
            <a:ext cx="6217560" cy="4435920"/>
          </a:xfrm>
          <a:prstGeom prst="rect">
            <a:avLst/>
          </a:prstGeom>
        </p:spPr>
        <p:txBody>
          <a:bodyPr bIns="0" lIns="0" rIns="0" tIns="0" wrap="none"/>
          <a:p>
            <a:r>
              <a:rPr lang="en-US"/>
              <a:t>7K out of 480K contigs are of total size 2.8Gb. All of them, but not the top 156 contigs, are used in alignment phase to minimize mis-aligned reads (reads that are not mapped to their source on the genome).</a:t>
            </a:r>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777960" y="4776840"/>
            <a:ext cx="6208560" cy="4517280"/>
          </a:xfrm>
          <a:prstGeom prst="rect">
            <a:avLst/>
          </a:prstGeom>
        </p:spPr>
        <p:txBody>
          <a:bodyPr bIns="0" lIns="0" rIns="0" tIns="0" wrap="none"/>
          <a:p>
            <a:r>
              <a:rPr lang="en-US" sz="1200"/>
              <a:t>X-axis is in log scale.</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2" name="PlaceHolder 1"/>
          <p:cNvSpPr>
            <a:spLocks noGrp="1"/>
          </p:cNvSpPr>
          <p:nvPr>
            <p:ph type="body"/>
          </p:nvPr>
        </p:nvSpPr>
        <p:spPr>
          <a:xfrm>
            <a:off x="777960" y="4776840"/>
            <a:ext cx="6208560" cy="4517280"/>
          </a:xfrm>
          <a:prstGeom prst="rect">
            <a:avLst/>
          </a:prstGeom>
        </p:spPr>
        <p:txBody>
          <a:bodyPr bIns="0" lIns="0" rIns="0" tIns="0" wrap="none"/>
          <a:p>
            <a:r>
              <a:rPr lang="en-US" sz="1200"/>
              <a:t>X-axis the fraction of missing calls (“N”) in one contig. Y-axis is the log10(Contig-size). Each hexagon represents a set of contigs whose missing fraction and log10(size) fall into the hexagon space. Each hexagon is colored according to the number of contigs it contains. This type of plot is usually called a 2D histogram.</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777240" y="4777560"/>
            <a:ext cx="6217560" cy="4435920"/>
          </a:xfrm>
          <a:prstGeom prst="rect">
            <a:avLst/>
          </a:prstGeom>
        </p:spPr>
        <p:txBody>
          <a:bodyPr bIns="0" lIns="0" rIns="0" tIns="0" wrap="none"/>
          <a:p>
            <a:r>
              <a:rPr lang="en-US"/>
              <a:t>HWE violation directly affects the variant caller because HWE is one of the assumptions of samtools.</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title">
  <p:cSld name="Title Slide">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itle">
  <p:cSld name="Title Slide">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title">
  <p:cSld name="Title Slide">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1.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anchor="ctr" bIns="0" lIns="0" rIns="0" tIns="0" wrap="none"/>
          <a:p>
            <a:pPr algn="ctr"/>
            <a:r>
              <a:rPr lang="en-US"/>
              <a:t>Click to edit the title text format</a:t>
            </a:r>
            <a:endParaRPr/>
          </a:p>
        </p:txBody>
      </p:sp>
      <p:sp>
        <p:nvSpPr>
          <p:cNvPr id="1" name="PlaceHolder 2"/>
          <p:cNvSpPr>
            <a:spLocks noGrp="1"/>
          </p:cNvSpPr>
          <p:nvPr>
            <p:ph type="body"/>
          </p:nvPr>
        </p:nvSpPr>
        <p:spPr>
          <a:xfrm>
            <a:off x="504000" y="1769040"/>
            <a:ext cx="9071640" cy="4989600"/>
          </a:xfrm>
          <a:prstGeom prst="rect">
            <a:avLst/>
          </a:prstGeom>
        </p:spPr>
        <p:txBody>
          <a:bodyPr bIns="0" lIns="0" rIns="0" tIns="0" wrap="none"/>
          <a:p>
            <a:pPr>
              <a:buSzPct val="45000"/>
              <a:buFont typeface="StarSymbol"/>
              <a:buChar char=""/>
            </a:pPr>
            <a:r>
              <a:rPr lang="en-US"/>
              <a:t>Click to edit the outline text format</a:t>
            </a:r>
            <a:endParaRPr/>
          </a:p>
          <a:p>
            <a:pPr lvl="1">
              <a:buSzPct val="45000"/>
              <a:buFont typeface="StarSymbol"/>
              <a:buChar char=""/>
            </a:pPr>
            <a:r>
              <a:rPr lang="en-US"/>
              <a:t>Second Outline Level</a:t>
            </a:r>
            <a:endParaRPr/>
          </a:p>
          <a:p>
            <a:pPr lvl="2">
              <a:buSzPct val="75000"/>
              <a:buFont typeface="StarSymbol"/>
              <a:buChar char=""/>
            </a:pPr>
            <a:r>
              <a:rPr lang="en-US"/>
              <a:t>Third Outline Level</a:t>
            </a:r>
            <a:endParaRPr/>
          </a:p>
          <a:p>
            <a:pPr lvl="3">
              <a:buSzPct val="45000"/>
              <a:buFont typeface="StarSymbol"/>
              <a:buChar char=""/>
            </a:pPr>
            <a:r>
              <a:rPr lang="en-US"/>
              <a:t>Fourth Outline Level</a:t>
            </a:r>
            <a:endParaRPr/>
          </a:p>
          <a:p>
            <a:pPr lvl="4">
              <a:buSzPct val="7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a:p>
            <a:pPr lvl="7">
              <a:buSzPct val="45000"/>
              <a:buFont typeface="StarSymbol"/>
              <a:buChar char=""/>
            </a:pPr>
            <a:r>
              <a:rPr lang="en-US"/>
              <a:t>Eighth Outline Level</a:t>
            </a:r>
            <a:endParaRPr/>
          </a:p>
          <a:p>
            <a:pPr lvl="8">
              <a:buSzPct val="45000"/>
              <a:buFont typeface="StarSymbol"/>
              <a:buChar char=""/>
            </a:pPr>
            <a:r>
              <a:rPr lang="en-US"/>
              <a:t>Ninth Outline Level</a:t>
            </a:r>
            <a:endParaRPr/>
          </a:p>
        </p:txBody>
      </p:sp>
      <p:sp>
        <p:nvSpPr>
          <p:cNvPr id="2" name="PlaceHolder 3"/>
          <p:cNvSpPr>
            <a:spLocks noGrp="1"/>
          </p:cNvSpPr>
          <p:nvPr>
            <p:ph type="dt"/>
          </p:nvPr>
        </p:nvSpPr>
        <p:spPr>
          <a:xfrm>
            <a:off x="504000" y="6887160"/>
            <a:ext cx="2348280" cy="521280"/>
          </a:xfrm>
          <a:prstGeom prst="rect">
            <a:avLst/>
          </a:prstGeom>
        </p:spPr>
        <p:txBody>
          <a:bodyPr bIns="0" lIns="0" rIns="0" tIns="0" wrap="none"/>
          <a:p>
            <a:r>
              <a:rPr lang="en-US" sz="1400"/>
              <a:t>&lt;date/time&gt;</a:t>
            </a:r>
            <a:endParaRPr/>
          </a:p>
        </p:txBody>
      </p:sp>
      <p:sp>
        <p:nvSpPr>
          <p:cNvPr id="3" name="PlaceHolder 4"/>
          <p:cNvSpPr>
            <a:spLocks noGrp="1"/>
          </p:cNvSpPr>
          <p:nvPr>
            <p:ph type="ftr"/>
          </p:nvPr>
        </p:nvSpPr>
        <p:spPr>
          <a:xfrm>
            <a:off x="3447360" y="6887160"/>
            <a:ext cx="3195000" cy="521280"/>
          </a:xfrm>
          <a:prstGeom prst="rect">
            <a:avLst/>
          </a:prstGeom>
        </p:spPr>
        <p:txBody>
          <a:bodyPr bIns="0" lIns="0" rIns="0" tIns="0" wrap="none"/>
          <a:p>
            <a:pPr algn="ctr"/>
            <a:r>
              <a:rPr lang="en-US" sz="1400"/>
              <a:t>&lt;footer&gt;</a:t>
            </a:r>
            <a:endParaRPr/>
          </a:p>
        </p:txBody>
      </p:sp>
      <p:sp>
        <p:nvSpPr>
          <p:cNvPr id="4" name="PlaceHolder 5"/>
          <p:cNvSpPr>
            <a:spLocks noGrp="1"/>
          </p:cNvSpPr>
          <p:nvPr>
            <p:ph type="sldNum"/>
          </p:nvPr>
        </p:nvSpPr>
        <p:spPr>
          <a:xfrm>
            <a:off x="7227360" y="6887160"/>
            <a:ext cx="2348280" cy="521280"/>
          </a:xfrm>
          <a:prstGeom prst="rect">
            <a:avLst/>
          </a:prstGeom>
        </p:spPr>
        <p:txBody>
          <a:bodyPr bIns="0" lIns="0" rIns="0" tIns="0" wrap="none"/>
          <a:p>
            <a:pPr algn="r"/>
            <a:fld id="{C1E15161-31F1-41C1-A171-81B16121A141}" type="slidenum">
              <a:rPr lang="en-US" sz="1400"/>
              <a:t>&lt;number&gt;</a:t>
            </a:fld>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0.gif"/><Relationship Id="rId2" Type="http://schemas.openxmlformats.org/officeDocument/2006/relationships/image" Target="../media/image21.gif"/><Relationship Id="rId3" Type="http://schemas.openxmlformats.org/officeDocument/2006/relationships/image" Target="../media/image22.gif"/><Relationship Id="rId4" Type="http://schemas.openxmlformats.org/officeDocument/2006/relationships/image" Target="../media/image23.gif"/><Relationship Id="rId5" Type="http://schemas.openxmlformats.org/officeDocument/2006/relationships/image" Target="../media/image24.gif"/><Relationship Id="rId6" Type="http://schemas.openxmlformats.org/officeDocument/2006/relationships/image" Target="../media/image25.gif"/><Relationship Id="rId7" Type="http://schemas.openxmlformats.org/officeDocument/2006/relationships/image" Target="../media/image26.gif"/><Relationship Id="rId8" Type="http://schemas.openxmlformats.org/officeDocument/2006/relationships/slideLayout" Target="../slideLayouts/slideLayout2.xml"/><Relationship Id="rId9"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7.gif"/><Relationship Id="rId2" Type="http://schemas.openxmlformats.org/officeDocument/2006/relationships/image" Target="../media/image28.gif"/><Relationship Id="rId3" Type="http://schemas.openxmlformats.org/officeDocument/2006/relationships/image" Target="../media/image29.gif"/><Relationship Id="rId4" Type="http://schemas.openxmlformats.org/officeDocument/2006/relationships/image" Target="../media/image30.gif"/><Relationship Id="rId5" Type="http://schemas.openxmlformats.org/officeDocument/2006/relationships/slideLayout" Target="../slideLayouts/slideLayout2.xml"/>
</Relationships>
</file>

<file path=ppt/slides/_rels/slide1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image" Target="../media/image43.gif"/><Relationship Id="rId2" Type="http://schemas.openxmlformats.org/officeDocument/2006/relationships/image" Target="../media/image44.gif"/><Relationship Id="rId3" Type="http://schemas.openxmlformats.org/officeDocument/2006/relationships/image" Target="../media/image45.gif"/><Relationship Id="rId4" Type="http://schemas.openxmlformats.org/officeDocument/2006/relationships/image" Target="../media/image46.gif"/><Relationship Id="rId5" Type="http://schemas.openxmlformats.org/officeDocument/2006/relationships/image" Target="../media/image47.gif"/><Relationship Id="rId6"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9.gif"/><Relationship Id="rId2" Type="http://schemas.openxmlformats.org/officeDocument/2006/relationships/image" Target="../media/image50.gif"/><Relationship Id="rId3" Type="http://schemas.openxmlformats.org/officeDocument/2006/relationships/image" Target="../media/image51.gif"/><Relationship Id="rId4"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1.gif"/><Relationship Id="rId2" Type="http://schemas.openxmlformats.org/officeDocument/2006/relationships/image" Target="../media/image2.gif"/><Relationship Id="rId3" Type="http://schemas.openxmlformats.org/officeDocument/2006/relationships/image" Target="../media/image3.gif"/><Relationship Id="rId4" Type="http://schemas.openxmlformats.org/officeDocument/2006/relationships/image" Target="../media/image4.gif"/><Relationship Id="rId5" Type="http://schemas.openxmlformats.org/officeDocument/2006/relationships/image" Target="../media/image5.gif"/><Relationship Id="rId6" Type="http://schemas.openxmlformats.org/officeDocument/2006/relationships/image" Target="../media/image6.gif"/><Relationship Id="rId7" Type="http://schemas.openxmlformats.org/officeDocument/2006/relationships/slideLayout" Target="../slideLayouts/slideLayout2.xml"/><Relationship Id="rId8"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2.xml"/>
</Relationships>
</file>

<file path=ppt/slides/_rels/slide2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image" Target="../media/image55.gif"/><Relationship Id="rId2" Type="http://schemas.openxmlformats.org/officeDocument/2006/relationships/image" Target="../media/image56.gif"/><Relationship Id="rId3" Type="http://schemas.openxmlformats.org/officeDocument/2006/relationships/image" Target="../media/image57.gif"/><Relationship Id="rId4" Type="http://schemas.openxmlformats.org/officeDocument/2006/relationships/image" Target="../media/image58.gif"/><Relationship Id="rId5"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xml"/>
</Relationships>
</file>

<file path=ppt/slides/_rels/slide2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xml"/>
</Relationships>
</file>

<file path=ppt/slides/_rels/slide2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2.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slideLayout" Target="../slideLayouts/slideLayout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7"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image" Target="../media/image83.gif"/><Relationship Id="rId2" Type="http://schemas.openxmlformats.org/officeDocument/2006/relationships/image" Target="../media/image84.gif"/><Relationship Id="rId3" Type="http://schemas.openxmlformats.org/officeDocument/2006/relationships/image" Target="../media/image85.gif"/><Relationship Id="rId4" Type="http://schemas.openxmlformats.org/officeDocument/2006/relationships/image" Target="../media/image86.gif"/><Relationship Id="rId5" Type="http://schemas.openxmlformats.org/officeDocument/2006/relationships/image" Target="../media/image87.gif"/><Relationship Id="rId6" Type="http://schemas.openxmlformats.org/officeDocument/2006/relationships/image" Target="../media/image88.gif"/><Relationship Id="rId7" Type="http://schemas.openxmlformats.org/officeDocument/2006/relationships/image" Target="../media/image89.gif"/><Relationship Id="rId8" Type="http://schemas.openxmlformats.org/officeDocument/2006/relationships/image" Target="../media/image90.gif"/><Relationship Id="rId9" Type="http://schemas.openxmlformats.org/officeDocument/2006/relationships/slideLayout" Target="../slideLayouts/slideLayout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9.gif"/><Relationship Id="rId2" Type="http://schemas.openxmlformats.org/officeDocument/2006/relationships/image" Target="../media/image10.gif"/><Relationship Id="rId3" Type="http://schemas.openxmlformats.org/officeDocument/2006/relationships/image" Target="../media/image11.gif"/><Relationship Id="rId4" Type="http://schemas.openxmlformats.org/officeDocument/2006/relationships/image" Target="../media/image12.gif"/><Relationship Id="rId5" Type="http://schemas.openxmlformats.org/officeDocument/2006/relationships/image" Target="../media/image13.gif"/><Relationship Id="rId6" Type="http://schemas.openxmlformats.org/officeDocument/2006/relationships/image" Target="../media/image14.gif"/><Relationship Id="rId7" Type="http://schemas.openxmlformats.org/officeDocument/2006/relationships/image" Target="../media/image15.gif"/><Relationship Id="rId8" Type="http://schemas.openxmlformats.org/officeDocument/2006/relationships/slideLayout" Target="../slideLayouts/slideLayout2.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 name="TextShape 1"/>
          <p:cNvSpPr txBox="1"/>
          <p:nvPr/>
        </p:nvSpPr>
        <p:spPr>
          <a:xfrm>
            <a:off x="504000" y="301320"/>
            <a:ext cx="9071640" cy="6456960"/>
          </a:xfrm>
          <a:prstGeom prst="rect">
            <a:avLst/>
          </a:prstGeom>
        </p:spPr>
        <p:txBody>
          <a:bodyPr anchor="ctr" bIns="0" lIns="0" rIns="0" tIns="0" wrap="none"/>
          <a:p>
            <a:pPr algn="ctr"/>
            <a:r>
              <a:rPr lang="en-US"/>
              <a:t>Population Genetics Analysis of Vervets</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 name="TextShape 1"/>
          <p:cNvSpPr txBox="1"/>
          <p:nvPr/>
        </p:nvSpPr>
        <p:spPr>
          <a:xfrm>
            <a:off x="504000" y="346320"/>
            <a:ext cx="9071640" cy="1172160"/>
          </a:xfrm>
          <a:prstGeom prst="rect">
            <a:avLst/>
          </a:prstGeom>
        </p:spPr>
        <p:txBody>
          <a:bodyPr anchor="ctr" bIns="0" lIns="0" rIns="0" tIns="0" wrap="none"/>
          <a:p>
            <a:pPr algn="ctr"/>
            <a:r>
              <a:rPr lang="en-US"/>
              <a:t>Outline</a:t>
            </a:r>
            <a:endParaRPr/>
          </a:p>
        </p:txBody>
      </p:sp>
      <p:sp>
        <p:nvSpPr>
          <p:cNvPr id="34" name="TextShape 2"/>
          <p:cNvSpPr txBox="1"/>
          <p:nvPr/>
        </p:nvSpPr>
        <p:spPr>
          <a:xfrm>
            <a:off x="504000" y="1643040"/>
            <a:ext cx="9071640" cy="5241600"/>
          </a:xfrm>
          <a:prstGeom prst="rect">
            <a:avLst/>
          </a:prstGeom>
        </p:spPr>
        <p:txBody>
          <a:bodyPr anchor="ctr" bIns="0" lIns="0" rIns="0" tIns="0" wrap="none"/>
          <a:p>
            <a:pPr>
              <a:lnSpc>
                <a:spcPct val="150000"/>
              </a:lnSpc>
              <a:buBlip>
                <a:blip r:embed="rId1"/>
              </a:buBlip>
            </a:pPr>
            <a:r>
              <a:rPr lang="en-US"/>
              <a:t>Vervet-Human and Vervet-Macaque Synteny</a:t>
            </a:r>
            <a:endParaRPr/>
          </a:p>
          <a:p>
            <a:pPr>
              <a:lnSpc>
                <a:spcPct val="150000"/>
              </a:lnSpc>
              <a:buBlip>
                <a:blip r:embed="rId2"/>
              </a:buBlip>
            </a:pPr>
            <a:r>
              <a:rPr lang="en-US"/>
              <a:t>SNP variant pipeline and QC through trios</a:t>
            </a:r>
            <a:endParaRPr/>
          </a:p>
          <a:p>
            <a:pPr>
              <a:lnSpc>
                <a:spcPct val="150000"/>
              </a:lnSpc>
              <a:buBlip>
                <a:blip r:embed="rId3"/>
              </a:buBlip>
            </a:pPr>
            <a:r>
              <a:rPr lang="en-US"/>
              <a:t>Relationship of Carribean monkeys to African subspecies</a:t>
            </a:r>
            <a:endParaRPr/>
          </a:p>
          <a:p>
            <a:pPr>
              <a:lnSpc>
                <a:spcPct val="150000"/>
              </a:lnSpc>
              <a:buBlip>
                <a:blip r:embed="rId4"/>
              </a:buBlip>
            </a:pPr>
            <a:r>
              <a:rPr lang="en-US"/>
              <a:t>St. Kitts v.s. Nevis</a:t>
            </a:r>
            <a:endParaRPr/>
          </a:p>
          <a:p>
            <a:pPr>
              <a:lnSpc>
                <a:spcPct val="150000"/>
              </a:lnSpc>
              <a:buBlip>
                <a:blip r:embed="rId5"/>
              </a:buBlip>
            </a:pPr>
            <a:r>
              <a:rPr lang="en-US"/>
              <a:t>VRC v.s. St. Kitts &amp; Nevis</a:t>
            </a:r>
            <a:endParaRPr/>
          </a:p>
          <a:p>
            <a:pPr>
              <a:lnSpc>
                <a:spcPct val="150000"/>
              </a:lnSpc>
              <a:buBlip>
                <a:blip r:embed="rId6"/>
              </a:buBlip>
            </a:pPr>
            <a:r>
              <a:rPr lang="en-US"/>
              <a:t>Conclusions</a:t>
            </a:r>
            <a:endParaRPr/>
          </a:p>
          <a:p>
            <a:pPr>
              <a:lnSpc>
                <a:spcPct val="150000"/>
              </a:lnSpc>
              <a:buBlip>
                <a:blip r:embed="rId7"/>
              </a:buBlip>
            </a:pPr>
            <a:r>
              <a:rPr lang="en-US"/>
              <a:t>Outlook</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 name="TextShape 1"/>
          <p:cNvSpPr txBox="1"/>
          <p:nvPr/>
        </p:nvSpPr>
        <p:spPr>
          <a:xfrm>
            <a:off x="504000" y="346320"/>
            <a:ext cx="9071640" cy="1172160"/>
          </a:xfrm>
          <a:prstGeom prst="rect">
            <a:avLst/>
          </a:prstGeom>
        </p:spPr>
        <p:txBody>
          <a:bodyPr anchor="ctr" bIns="0" lIns="0" rIns="0" tIns="0" wrap="none"/>
          <a:p>
            <a:pPr algn="ctr"/>
            <a:r>
              <a:rPr lang="en-US"/>
              <a:t>Synteny</a:t>
            </a:r>
            <a:endParaRPr/>
          </a:p>
        </p:txBody>
      </p:sp>
      <p:sp>
        <p:nvSpPr>
          <p:cNvPr id="36" name="TextShape 2"/>
          <p:cNvSpPr txBox="1"/>
          <p:nvPr/>
        </p:nvSpPr>
        <p:spPr>
          <a:xfrm>
            <a:off x="504000" y="1814040"/>
            <a:ext cx="9071640" cy="4899240"/>
          </a:xfrm>
          <a:prstGeom prst="rect">
            <a:avLst/>
          </a:prstGeom>
        </p:spPr>
        <p:txBody>
          <a:bodyPr anchor="ctr" bIns="0" lIns="0" rIns="0" tIns="0" wrap="none"/>
          <a:p>
            <a:pPr>
              <a:buBlip>
                <a:blip r:embed="rId1"/>
              </a:buBlip>
            </a:pPr>
            <a:r>
              <a:rPr lang="en-US"/>
              <a:t>Top 156 contigs from vervet reference.</a:t>
            </a:r>
            <a:endParaRPr/>
          </a:p>
          <a:p>
            <a:pPr>
              <a:buBlip>
                <a:blip r:embed="rId2"/>
              </a:buBlip>
            </a:pPr>
            <a:r>
              <a:rPr lang="en-US"/>
              <a:t>Hg19 for human reference.</a:t>
            </a:r>
            <a:endParaRPr/>
          </a:p>
          <a:p>
            <a:pPr>
              <a:buBlip>
                <a:blip r:embed="rId3"/>
              </a:buBlip>
            </a:pPr>
            <a:r>
              <a:rPr lang="en-US"/>
              <a:t>Latest Macaque genome.</a:t>
            </a:r>
            <a:endParaRPr/>
          </a:p>
          <a:p>
            <a:pPr>
              <a:buBlip>
                <a:blip r:embed="rId4"/>
              </a:buBlip>
            </a:pPr>
            <a:r>
              <a:rPr lang="en-US"/>
              <a:t>Run mummer http://mummer.sourceforge.net/.</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7" name=""/>
          <p:cNvPicPr/>
          <p:nvPr/>
        </p:nvPicPr>
        <p:blipFill>
          <a:blip r:embed="rId1"/>
          <a:stretch>
            <a:fillRect/>
          </a:stretch>
        </p:blipFill>
        <p:spPr>
          <a:xfrm>
            <a:off x="676440" y="781200"/>
            <a:ext cx="4242960" cy="3206880"/>
          </a:xfrm>
          <a:prstGeom prst="rect">
            <a:avLst/>
          </a:prstGeom>
        </p:spPr>
      </p:pic>
      <p:pic>
        <p:nvPicPr>
          <p:cNvPr descr="" id="38" name=""/>
          <p:cNvPicPr/>
          <p:nvPr/>
        </p:nvPicPr>
        <p:blipFill>
          <a:blip r:embed="rId2"/>
          <a:stretch>
            <a:fillRect/>
          </a:stretch>
        </p:blipFill>
        <p:spPr>
          <a:xfrm>
            <a:off x="685800" y="3901320"/>
            <a:ext cx="4235760" cy="3219120"/>
          </a:xfrm>
          <a:prstGeom prst="rect">
            <a:avLst/>
          </a:prstGeom>
        </p:spPr>
      </p:pic>
      <p:sp>
        <p:nvSpPr>
          <p:cNvPr id="39" name="CustomShape 1"/>
          <p:cNvSpPr/>
          <p:nvPr/>
        </p:nvSpPr>
        <p:spPr>
          <a:xfrm>
            <a:off x="332640" y="4640400"/>
            <a:ext cx="1904400" cy="390960"/>
          </a:xfrm>
          <a:prstGeom prst="rect">
            <a:avLst/>
          </a:prstGeom>
        </p:spPr>
        <p:txBody>
          <a:bodyPr bIns="0" lIns="0" rIns="0" tIns="0"/>
          <a:p>
            <a:pPr>
              <a:lnSpc>
                <a:spcPct val="95000"/>
              </a:lnSpc>
              <a:buFont typeface="StarSymbol"/>
              <a:buChar char=""/>
            </a:pPr>
            <a:r>
              <a:rPr lang="en-US" sz="2700">
                <a:solidFill>
                  <a:srgbClr val="000000"/>
                </a:solidFill>
                <a:latin typeface="Arial"/>
              </a:rPr>
              <a:t>Contig0</a:t>
            </a:r>
            <a:endParaRPr/>
          </a:p>
        </p:txBody>
      </p:sp>
      <p:sp>
        <p:nvSpPr>
          <p:cNvPr id="40" name="CustomShape 2"/>
          <p:cNvSpPr/>
          <p:nvPr/>
        </p:nvSpPr>
        <p:spPr>
          <a:xfrm>
            <a:off x="1757880" y="7054920"/>
            <a:ext cx="7521120" cy="390960"/>
          </a:xfrm>
          <a:prstGeom prst="rect">
            <a:avLst/>
          </a:prstGeom>
        </p:spPr>
        <p:txBody>
          <a:bodyPr bIns="0" lIns="0" rIns="0" tIns="0"/>
          <a:p>
            <a:pPr algn="ctr">
              <a:lnSpc>
                <a:spcPct val="95000"/>
              </a:lnSpc>
              <a:buFont typeface="StarSymbol"/>
              <a:buChar char=""/>
            </a:pPr>
            <a:r>
              <a:rPr lang="en-US" sz="2700">
                <a:solidFill>
                  <a:srgbClr val="000000"/>
                </a:solidFill>
                <a:latin typeface="Arial"/>
              </a:rPr>
              <a:t>human chr7/chr11            macaque chr3/chr14</a:t>
            </a:r>
            <a:endParaRPr/>
          </a:p>
        </p:txBody>
      </p:sp>
      <p:pic>
        <p:nvPicPr>
          <p:cNvPr descr="" id="41" name=""/>
          <p:cNvPicPr/>
          <p:nvPr/>
        </p:nvPicPr>
        <p:blipFill>
          <a:blip r:embed="rId3"/>
          <a:stretch>
            <a:fillRect/>
          </a:stretch>
        </p:blipFill>
        <p:spPr>
          <a:xfrm>
            <a:off x="5355000" y="853200"/>
            <a:ext cx="4203360" cy="3126600"/>
          </a:xfrm>
          <a:prstGeom prst="rect">
            <a:avLst/>
          </a:prstGeom>
        </p:spPr>
      </p:pic>
      <p:pic>
        <p:nvPicPr>
          <p:cNvPr descr="" id="42" name=""/>
          <p:cNvPicPr/>
          <p:nvPr/>
        </p:nvPicPr>
        <p:blipFill>
          <a:blip r:embed="rId4"/>
          <a:stretch>
            <a:fillRect/>
          </a:stretch>
        </p:blipFill>
        <p:spPr>
          <a:xfrm>
            <a:off x="5257800" y="3927960"/>
            <a:ext cx="4347360" cy="3074040"/>
          </a:xfrm>
          <a:prstGeom prst="rect">
            <a:avLst/>
          </a:prstGeom>
        </p:spPr>
      </p:pic>
      <p:sp>
        <p:nvSpPr>
          <p:cNvPr id="43" name="TextShape 3"/>
          <p:cNvSpPr txBox="1"/>
          <p:nvPr/>
        </p:nvSpPr>
        <p:spPr>
          <a:xfrm>
            <a:off x="1297440" y="120600"/>
            <a:ext cx="7802280" cy="752760"/>
          </a:xfrm>
          <a:prstGeom prst="rect">
            <a:avLst/>
          </a:prstGeom>
        </p:spPr>
        <p:txBody>
          <a:bodyPr bIns="45000" lIns="90000" rIns="90000" tIns="45000" wrap="none"/>
          <a:p>
            <a:pPr algn="ctr"/>
            <a:r>
              <a:rPr lang="en-US" sz="2400"/>
              <a:t>A translocaton happens in MRCA of human &amp; macaque?</a:t>
            </a:r>
            <a:endParaRPr/>
          </a:p>
          <a:p>
            <a:pPr algn="ctr">
              <a:lnSpc>
                <a:spcPct val="95000"/>
              </a:lnSpc>
            </a:pPr>
            <a:r>
              <a:rPr lang="en-US" sz="2400">
                <a:solidFill>
                  <a:srgbClr val="000000"/>
                </a:solidFill>
                <a:latin typeface="Arial"/>
              </a:rPr>
              <a:t>Supporting human &amp; macaque  closer.</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 name="TextShape 1"/>
          <p:cNvSpPr txBox="1"/>
          <p:nvPr/>
        </p:nvSpPr>
        <p:spPr>
          <a:xfrm>
            <a:off x="240480" y="5999400"/>
            <a:ext cx="9589320" cy="604800"/>
          </a:xfrm>
          <a:prstGeom prst="rect">
            <a:avLst/>
          </a:prstGeom>
        </p:spPr>
        <p:txBody>
          <a:bodyPr bIns="0" lIns="0" rIns="0" tIns="0"/>
          <a:p>
            <a:pPr algn="ctr">
              <a:lnSpc>
                <a:spcPct val="95000"/>
              </a:lnSpc>
              <a:buFont typeface="StarSymbol"/>
              <a:buChar char=""/>
            </a:pPr>
            <a:r>
              <a:rPr lang="en-US" sz="3200">
                <a:solidFill>
                  <a:srgbClr val="000000"/>
                </a:solidFill>
                <a:latin typeface="Arial"/>
              </a:rPr>
              <a:t>human chr7                         macaque chr3</a:t>
            </a:r>
            <a:endParaRPr/>
          </a:p>
        </p:txBody>
      </p:sp>
      <p:pic>
        <p:nvPicPr>
          <p:cNvPr descr="" id="45" name=""/>
          <p:cNvPicPr/>
          <p:nvPr/>
        </p:nvPicPr>
        <p:blipFill>
          <a:blip r:embed="rId1"/>
          <a:stretch>
            <a:fillRect/>
          </a:stretch>
        </p:blipFill>
        <p:spPr>
          <a:xfrm>
            <a:off x="460440" y="1238040"/>
            <a:ext cx="4410360" cy="4409280"/>
          </a:xfrm>
          <a:prstGeom prst="rect">
            <a:avLst/>
          </a:prstGeom>
        </p:spPr>
      </p:pic>
      <p:sp>
        <p:nvSpPr>
          <p:cNvPr id="46" name="CustomShape 2"/>
          <p:cNvSpPr/>
          <p:nvPr/>
        </p:nvSpPr>
        <p:spPr>
          <a:xfrm>
            <a:off x="66240" y="4114800"/>
            <a:ext cx="1632240" cy="390960"/>
          </a:xfrm>
          <a:prstGeom prst="rect">
            <a:avLst/>
          </a:prstGeom>
        </p:spPr>
        <p:txBody>
          <a:bodyPr bIns="0" lIns="0" rIns="0" tIns="0"/>
          <a:p>
            <a:pPr>
              <a:lnSpc>
                <a:spcPct val="95000"/>
              </a:lnSpc>
              <a:buFont typeface="StarSymbol"/>
              <a:buChar char=""/>
            </a:pPr>
            <a:r>
              <a:rPr lang="en-US" sz="2700">
                <a:solidFill>
                  <a:srgbClr val="000000"/>
                </a:solidFill>
                <a:latin typeface="Arial"/>
              </a:rPr>
              <a:t>Contig56</a:t>
            </a:r>
            <a:endParaRPr/>
          </a:p>
        </p:txBody>
      </p:sp>
      <p:pic>
        <p:nvPicPr>
          <p:cNvPr descr="" id="47" name=""/>
          <p:cNvPicPr/>
          <p:nvPr/>
        </p:nvPicPr>
        <p:blipFill>
          <a:blip r:embed="rId2"/>
          <a:stretch>
            <a:fillRect/>
          </a:stretch>
        </p:blipFill>
        <p:spPr>
          <a:xfrm>
            <a:off x="5335560" y="1202040"/>
            <a:ext cx="4489200" cy="4487760"/>
          </a:xfrm>
          <a:prstGeom prst="rect">
            <a:avLst/>
          </a:prstGeom>
        </p:spPr>
      </p:pic>
      <p:sp>
        <p:nvSpPr>
          <p:cNvPr id="48" name="CustomShape 3"/>
          <p:cNvSpPr/>
          <p:nvPr/>
        </p:nvSpPr>
        <p:spPr>
          <a:xfrm>
            <a:off x="1143000" y="294840"/>
            <a:ext cx="8229600" cy="1172160"/>
          </a:xfrm>
          <a:prstGeom prst="rect">
            <a:avLst/>
          </a:prstGeom>
        </p:spPr>
        <p:txBody>
          <a:bodyPr bIns="0" lIns="0" rIns="0" tIns="0"/>
          <a:p>
            <a:pPr>
              <a:lnSpc>
                <a:spcPct val="95000"/>
              </a:lnSpc>
              <a:buFont typeface="StarSymbol"/>
              <a:buChar char=""/>
            </a:pPr>
            <a:r>
              <a:rPr lang="en-US" sz="2700">
                <a:solidFill>
                  <a:srgbClr val="000000"/>
                </a:solidFill>
                <a:latin typeface="Arial"/>
              </a:rPr>
              <a:t>A translocation in human, aided by a duplication. Supporting macaque  &amp; vervet closer.</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 name="TextShape 1"/>
          <p:cNvSpPr txBox="1"/>
          <p:nvPr/>
        </p:nvSpPr>
        <p:spPr>
          <a:xfrm>
            <a:off x="437400" y="6791400"/>
            <a:ext cx="9586080" cy="601920"/>
          </a:xfrm>
          <a:prstGeom prst="rect">
            <a:avLst/>
          </a:prstGeom>
        </p:spPr>
        <p:txBody>
          <a:bodyPr bIns="0" lIns="0" rIns="0" tIns="0"/>
          <a:p>
            <a:pPr algn="ctr">
              <a:lnSpc>
                <a:spcPct val="95000"/>
              </a:lnSpc>
              <a:buFont typeface="StarSymbol"/>
              <a:buChar char=""/>
            </a:pPr>
            <a:r>
              <a:rPr lang="en-US" sz="3200">
                <a:solidFill>
                  <a:srgbClr val="000000"/>
                </a:solidFill>
                <a:latin typeface="Arial"/>
              </a:rPr>
              <a:t>human chr11                       macaque chr14</a:t>
            </a:r>
            <a:endParaRPr/>
          </a:p>
        </p:txBody>
      </p:sp>
      <p:sp>
        <p:nvSpPr>
          <p:cNvPr id="50" name="CustomShape 2"/>
          <p:cNvSpPr/>
          <p:nvPr/>
        </p:nvSpPr>
        <p:spPr>
          <a:xfrm>
            <a:off x="66240" y="4375080"/>
            <a:ext cx="1631880" cy="390960"/>
          </a:xfrm>
          <a:prstGeom prst="rect">
            <a:avLst/>
          </a:prstGeom>
        </p:spPr>
        <p:txBody>
          <a:bodyPr bIns="0" lIns="0" rIns="0" tIns="0"/>
          <a:p>
            <a:pPr>
              <a:lnSpc>
                <a:spcPct val="95000"/>
              </a:lnSpc>
              <a:buFont typeface="StarSymbol"/>
              <a:buChar char=""/>
            </a:pPr>
            <a:r>
              <a:rPr lang="en-US" sz="2700">
                <a:solidFill>
                  <a:srgbClr val="000000"/>
                </a:solidFill>
                <a:latin typeface="Arial"/>
              </a:rPr>
              <a:t>Contig57</a:t>
            </a:r>
            <a:endParaRPr/>
          </a:p>
        </p:txBody>
      </p:sp>
      <p:pic>
        <p:nvPicPr>
          <p:cNvPr descr="" id="51" name=""/>
          <p:cNvPicPr/>
          <p:nvPr/>
        </p:nvPicPr>
        <p:blipFill>
          <a:blip r:embed="rId1"/>
          <a:stretch>
            <a:fillRect/>
          </a:stretch>
        </p:blipFill>
        <p:spPr>
          <a:xfrm>
            <a:off x="604440" y="1346040"/>
            <a:ext cx="4482720" cy="4481640"/>
          </a:xfrm>
          <a:prstGeom prst="rect">
            <a:avLst/>
          </a:prstGeom>
        </p:spPr>
      </p:pic>
      <p:pic>
        <p:nvPicPr>
          <p:cNvPr descr="" id="52" name=""/>
          <p:cNvPicPr/>
          <p:nvPr/>
        </p:nvPicPr>
        <p:blipFill>
          <a:blip r:embed="rId2"/>
          <a:stretch>
            <a:fillRect/>
          </a:stretch>
        </p:blipFill>
        <p:spPr>
          <a:xfrm>
            <a:off x="5241960" y="1209240"/>
            <a:ext cx="4690800" cy="4689720"/>
          </a:xfrm>
          <a:prstGeom prst="rect">
            <a:avLst/>
          </a:prstGeom>
        </p:spPr>
      </p:pic>
      <p:sp>
        <p:nvSpPr>
          <p:cNvPr id="53" name="TextShape 3"/>
          <p:cNvSpPr txBox="1"/>
          <p:nvPr/>
        </p:nvSpPr>
        <p:spPr>
          <a:xfrm>
            <a:off x="3886200" y="637920"/>
            <a:ext cx="3338280" cy="346320"/>
          </a:xfrm>
          <a:prstGeom prst="rect">
            <a:avLst/>
          </a:prstGeom>
        </p:spPr>
        <p:txBody>
          <a:bodyPr bIns="45000" lIns="90000" rIns="90000" tIns="45000" wrap="none"/>
          <a:p>
            <a:r>
              <a:rPr lang="en-US"/>
              <a:t>No large-scale structural event.</a:t>
            </a:r>
            <a:endParaRPr/>
          </a:p>
        </p:txBody>
      </p:sp>
    </p:spTree>
  </p:cSld>
  <p:timing>
    <p:tnLst>
      <p:par>
        <p:cTn dur="indefinite" id="1" nodeType="tmRoot" restart="never">
          <p:childTnLst>
            <p:seq>
              <p:cTn id="2" nodeType="mainSeq">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 name="TextShape 1"/>
          <p:cNvSpPr txBox="1"/>
          <p:nvPr/>
        </p:nvSpPr>
        <p:spPr>
          <a:xfrm>
            <a:off x="504000" y="360360"/>
            <a:ext cx="9071640" cy="1360080"/>
          </a:xfrm>
          <a:prstGeom prst="rect">
            <a:avLst/>
          </a:prstGeom>
        </p:spPr>
        <p:txBody>
          <a:bodyPr anchor="ctr" bIns="0" lIns="0" rIns="0" tIns="0" wrap="none"/>
          <a:p>
            <a:pPr algn="ctr"/>
            <a:r>
              <a:rPr lang="en-US" sz="4000"/>
              <a:t>Support for Different Trees by Synteny</a:t>
            </a:r>
            <a:r>
              <a:rPr lang="en-US"/>
              <a:t>
</a:t>
            </a:r>
            <a:r>
              <a:rPr lang="en-US" sz="2800"/>
              <a:t>Eyeballing based on top 11 contigs (11 because 156 is too many for eyeballing.)</a:t>
            </a:r>
            <a:endParaRPr/>
          </a:p>
        </p:txBody>
      </p:sp>
      <p:sp>
        <p:nvSpPr>
          <p:cNvPr id="55" name="TextShape 2"/>
          <p:cNvSpPr txBox="1"/>
          <p:nvPr/>
        </p:nvSpPr>
        <p:spPr>
          <a:xfrm>
            <a:off x="685800" y="6172200"/>
            <a:ext cx="8945280" cy="858240"/>
          </a:xfrm>
          <a:prstGeom prst="rect">
            <a:avLst/>
          </a:prstGeom>
        </p:spPr>
        <p:txBody>
          <a:bodyPr bIns="45000" lIns="90000" rIns="90000" tIns="45000" wrap="none"/>
          <a:p>
            <a:r>
              <a:rPr lang="en-US"/>
              <a:t>But alignment to macaque genome shows fewer mismatches than to human reference.</a:t>
            </a:r>
            <a:endParaRPr/>
          </a:p>
          <a:p>
            <a:endParaRPr/>
          </a:p>
          <a:p>
            <a:r>
              <a:rPr lang="en-US"/>
              <a:t>About that 0.5, next slide.</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 name="TextShape 1"/>
          <p:cNvSpPr txBox="1"/>
          <p:nvPr/>
        </p:nvSpPr>
        <p:spPr>
          <a:xfrm>
            <a:off x="0" y="-13680"/>
            <a:ext cx="10058400" cy="1172160"/>
          </a:xfrm>
          <a:prstGeom prst="rect">
            <a:avLst/>
          </a:prstGeom>
        </p:spPr>
        <p:txBody>
          <a:bodyPr anchor="ctr" bIns="0" lIns="0" rIns="0" tIns="0" wrap="none"/>
          <a:p>
            <a:pPr algn="ctr"/>
            <a:r>
              <a:rPr lang="en-US" sz="2600"/>
              <a:t>1st. One translocation happens in MRCA of human &amp; macaue.</a:t>
            </a:r>
            <a:r>
              <a:rPr lang="en-US" sz="2600"/>
              <a:t>
</a:t>
            </a:r>
            <a:r>
              <a:rPr lang="en-US" sz="2600"/>
              <a:t>Then, one translocation + two inversions happen in human.</a:t>
            </a:r>
            <a:endParaRPr/>
          </a:p>
        </p:txBody>
      </p:sp>
      <p:pic>
        <p:nvPicPr>
          <p:cNvPr descr="" id="57" name=""/>
          <p:cNvPicPr/>
          <p:nvPr/>
        </p:nvPicPr>
        <p:blipFill>
          <a:blip r:embed="rId1"/>
          <a:stretch>
            <a:fillRect/>
          </a:stretch>
        </p:blipFill>
        <p:spPr>
          <a:xfrm>
            <a:off x="562680" y="4114800"/>
            <a:ext cx="4009320" cy="2730600"/>
          </a:xfrm>
          <a:prstGeom prst="rect">
            <a:avLst/>
          </a:prstGeom>
        </p:spPr>
      </p:pic>
      <p:pic>
        <p:nvPicPr>
          <p:cNvPr descr="" id="58" name=""/>
          <p:cNvPicPr/>
          <p:nvPr/>
        </p:nvPicPr>
        <p:blipFill>
          <a:blip r:embed="rId2"/>
          <a:stretch>
            <a:fillRect/>
          </a:stretch>
        </p:blipFill>
        <p:spPr>
          <a:xfrm>
            <a:off x="611280" y="1143000"/>
            <a:ext cx="3960720" cy="2743200"/>
          </a:xfrm>
          <a:prstGeom prst="rect">
            <a:avLst/>
          </a:prstGeom>
        </p:spPr>
      </p:pic>
      <p:pic>
        <p:nvPicPr>
          <p:cNvPr descr="" id="59" name=""/>
          <p:cNvPicPr/>
          <p:nvPr/>
        </p:nvPicPr>
        <p:blipFill>
          <a:blip r:embed="rId3"/>
          <a:stretch>
            <a:fillRect/>
          </a:stretch>
        </p:blipFill>
        <p:spPr>
          <a:xfrm>
            <a:off x="5316480" y="1063440"/>
            <a:ext cx="4056120" cy="2822760"/>
          </a:xfrm>
          <a:prstGeom prst="rect">
            <a:avLst/>
          </a:prstGeom>
        </p:spPr>
      </p:pic>
      <p:pic>
        <p:nvPicPr>
          <p:cNvPr descr="" id="60" name=""/>
          <p:cNvPicPr/>
          <p:nvPr/>
        </p:nvPicPr>
        <p:blipFill>
          <a:blip r:embed="rId4"/>
          <a:stretch>
            <a:fillRect/>
          </a:stretch>
        </p:blipFill>
        <p:spPr>
          <a:xfrm>
            <a:off x="5256000" y="4163400"/>
            <a:ext cx="4284720" cy="2743200"/>
          </a:xfrm>
          <a:prstGeom prst="rect">
            <a:avLst/>
          </a:prstGeom>
        </p:spPr>
      </p:pic>
      <p:sp>
        <p:nvSpPr>
          <p:cNvPr id="61" name="CustomShape 2"/>
          <p:cNvSpPr/>
          <p:nvPr/>
        </p:nvSpPr>
        <p:spPr>
          <a:xfrm>
            <a:off x="1613880" y="6982920"/>
            <a:ext cx="7521120" cy="390960"/>
          </a:xfrm>
          <a:prstGeom prst="rect">
            <a:avLst/>
          </a:prstGeom>
        </p:spPr>
        <p:txBody>
          <a:bodyPr bIns="0" lIns="0" rIns="0" tIns="0"/>
          <a:p>
            <a:pPr algn="ctr">
              <a:lnSpc>
                <a:spcPct val="95000"/>
              </a:lnSpc>
              <a:buFont typeface="StarSymbol"/>
              <a:buChar char=""/>
            </a:pPr>
            <a:r>
              <a:rPr lang="en-US" sz="2700">
                <a:solidFill>
                  <a:srgbClr val="000000"/>
                </a:solidFill>
                <a:latin typeface="Arial"/>
              </a:rPr>
              <a:t>human chr3/chr13            macaque chr2/chr17</a:t>
            </a:r>
            <a:endParaRPr/>
          </a:p>
        </p:txBody>
      </p:sp>
      <p:sp>
        <p:nvSpPr>
          <p:cNvPr id="62" name="CustomShape 3"/>
          <p:cNvSpPr/>
          <p:nvPr/>
        </p:nvSpPr>
        <p:spPr>
          <a:xfrm>
            <a:off x="66240" y="4114800"/>
            <a:ext cx="1632240" cy="390960"/>
          </a:xfrm>
          <a:prstGeom prst="rect">
            <a:avLst/>
          </a:prstGeom>
        </p:spPr>
        <p:txBody>
          <a:bodyPr bIns="0" lIns="0" rIns="0" tIns="0"/>
          <a:p>
            <a:pPr>
              <a:lnSpc>
                <a:spcPct val="95000"/>
              </a:lnSpc>
              <a:buFont typeface="StarSymbol"/>
              <a:buChar char=""/>
            </a:pPr>
            <a:r>
              <a:rPr lang="en-US" sz="2700">
                <a:solidFill>
                  <a:srgbClr val="000000"/>
                </a:solidFill>
                <a:latin typeface="Arial"/>
              </a:rPr>
              <a:t>Contig8</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 name="TextShape 1"/>
          <p:cNvSpPr txBox="1"/>
          <p:nvPr/>
        </p:nvSpPr>
        <p:spPr>
          <a:xfrm>
            <a:off x="504000" y="301320"/>
            <a:ext cx="9071640" cy="1262520"/>
          </a:xfrm>
          <a:prstGeom prst="rect">
            <a:avLst/>
          </a:prstGeom>
        </p:spPr>
        <p:txBody>
          <a:bodyPr anchor="ctr" bIns="0" lIns="0" rIns="0" tIns="0" wrap="none"/>
          <a:p>
            <a:pPr algn="ctr"/>
            <a:r>
              <a:rPr lang="en-US"/>
              <a:t>SNP Pipeline</a:t>
            </a:r>
            <a:endParaRPr/>
          </a:p>
        </p:txBody>
      </p:sp>
      <p:sp>
        <p:nvSpPr>
          <p:cNvPr id="64" name="TextShape 2"/>
          <p:cNvSpPr txBox="1"/>
          <p:nvPr/>
        </p:nvSpPr>
        <p:spPr>
          <a:xfrm>
            <a:off x="504000" y="1814040"/>
            <a:ext cx="9071640" cy="4899600"/>
          </a:xfrm>
          <a:prstGeom prst="rect">
            <a:avLst/>
          </a:prstGeom>
        </p:spPr>
        <p:txBody>
          <a:bodyPr anchor="ctr" bIns="0" lIns="0" rIns="0" tIns="0" wrap="none"/>
          <a:p>
            <a:pPr>
              <a:buBlip>
                <a:blip r:embed="rId1"/>
              </a:buBlip>
            </a:pPr>
            <a:r>
              <a:rPr lang="en-US"/>
              <a:t>Use top 7559 contigs (size&gt;=2kb) as reference.</a:t>
            </a:r>
            <a:endParaRPr/>
          </a:p>
          <a:p>
            <a:pPr>
              <a:buBlip>
                <a:blip r:embed="rId2"/>
              </a:buBlip>
            </a:pPr>
            <a:r>
              <a:rPr lang="en-US"/>
              <a:t>Run alignment for every individual's reads independently.</a:t>
            </a:r>
            <a:endParaRPr/>
          </a:p>
          <a:p>
            <a:pPr>
              <a:buBlip>
                <a:blip r:embed="rId3"/>
              </a:buBlip>
            </a:pPr>
            <a:r>
              <a:rPr lang="en-US"/>
              <a:t>Select a population of individuals (i.e. St. Kitts).</a:t>
            </a:r>
            <a:endParaRPr/>
          </a:p>
          <a:p>
            <a:pPr>
              <a:buBlip>
                <a:blip r:embed="rId4"/>
              </a:buBlip>
            </a:pPr>
            <a:r>
              <a:rPr lang="en-US"/>
              <a:t>Run GATK &amp; samtools on alignments from the whole population (2MB interval by interval).</a:t>
            </a:r>
            <a:endParaRPr/>
          </a:p>
          <a:p>
            <a:pPr>
              <a:buBlip>
                <a:blip r:embed="rId5"/>
              </a:buBlip>
            </a:pPr>
            <a:r>
              <a:rPr lang="en-US"/>
              <a:t>Take the intersection of GATK &amp; samtools calls.</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 name="TextShape 1"/>
          <p:cNvSpPr txBox="1"/>
          <p:nvPr/>
        </p:nvSpPr>
        <p:spPr>
          <a:xfrm>
            <a:off x="504000" y="274320"/>
            <a:ext cx="9071640" cy="1172160"/>
          </a:xfrm>
          <a:prstGeom prst="rect">
            <a:avLst/>
          </a:prstGeom>
        </p:spPr>
        <p:txBody>
          <a:bodyPr anchor="ctr" bIns="0" lIns="0" rIns="0" tIns="0" wrap="none"/>
          <a:p>
            <a:pPr algn="ctr"/>
            <a:r>
              <a:rPr lang="en-US"/>
              <a:t>Diagram for one population.</a:t>
            </a:r>
            <a:endParaRPr/>
          </a:p>
        </p:txBody>
      </p:sp>
      <p:pic>
        <p:nvPicPr>
          <p:cNvPr descr="" id="66" name=""/>
          <p:cNvPicPr/>
          <p:nvPr/>
        </p:nvPicPr>
        <p:blipFill>
          <a:blip r:embed="rId1"/>
          <a:stretch>
            <a:fillRect/>
          </a:stretch>
        </p:blipFill>
        <p:spPr>
          <a:xfrm>
            <a:off x="1027800" y="1327320"/>
            <a:ext cx="8193240" cy="5897520"/>
          </a:xfrm>
          <a:prstGeom prst="rect">
            <a:avLst/>
          </a:prstGeom>
        </p:spPr>
      </p:pic>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 name="TextShape 1"/>
          <p:cNvSpPr txBox="1"/>
          <p:nvPr/>
        </p:nvSpPr>
        <p:spPr>
          <a:xfrm>
            <a:off x="504000" y="346320"/>
            <a:ext cx="9071640" cy="1172160"/>
          </a:xfrm>
          <a:prstGeom prst="rect">
            <a:avLst/>
          </a:prstGeom>
        </p:spPr>
        <p:txBody>
          <a:bodyPr anchor="ctr" bIns="0" lIns="0" rIns="0" tIns="0" wrap="none"/>
          <a:p>
            <a:pPr algn="ctr"/>
            <a:r>
              <a:rPr lang="en-US"/>
              <a:t>SNP QC based on trio inconsistency</a:t>
            </a:r>
            <a:endParaRPr/>
          </a:p>
        </p:txBody>
      </p:sp>
      <p:sp>
        <p:nvSpPr>
          <p:cNvPr id="68" name="TextShape 2"/>
          <p:cNvSpPr txBox="1"/>
          <p:nvPr/>
        </p:nvSpPr>
        <p:spPr>
          <a:xfrm>
            <a:off x="504000" y="1814040"/>
            <a:ext cx="9071640" cy="4899240"/>
          </a:xfrm>
          <a:prstGeom prst="rect">
            <a:avLst/>
          </a:prstGeom>
        </p:spPr>
        <p:txBody>
          <a:bodyPr anchor="ctr" bIns="0" lIns="0" rIns="0" tIns="0" wrap="none"/>
          <a:p>
            <a:pPr>
              <a:buBlip>
                <a:blip r:embed="rId1"/>
              </a:buBlip>
            </a:pPr>
            <a:r>
              <a:rPr lang="en-US"/>
              <a:t>4 trios out of 116 VRC sequenced. Two trios have the same parents. =&gt; 10 monkeys in total.</a:t>
            </a:r>
            <a:endParaRPr/>
          </a:p>
          <a:p>
            <a:pPr>
              <a:buBlip>
                <a:blip r:embed="rId2"/>
              </a:buBlip>
            </a:pPr>
            <a:r>
              <a:rPr lang="en-US"/>
              <a:t>For each locus, if the child's genotype is not one of the 4 combinations of two parents' genotype, this locus is flagged as inconsistent.</a:t>
            </a:r>
            <a:endParaRPr/>
          </a:p>
          <a:p>
            <a:pPr>
              <a:buBlip>
                <a:blip r:embed="rId3"/>
              </a:buBlip>
            </a:pPr>
            <a:r>
              <a:rPr lang="en-US"/>
              <a:t>Inconsistent rate = (number of inconsistencies)/(number of total variants in that contig)</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 name="TextShape 1"/>
          <p:cNvSpPr txBox="1"/>
          <p:nvPr/>
        </p:nvSpPr>
        <p:spPr>
          <a:xfrm>
            <a:off x="504000" y="1769040"/>
            <a:ext cx="9071640" cy="4989600"/>
          </a:xfrm>
          <a:prstGeom prst="rect">
            <a:avLst/>
          </a:prstGeom>
        </p:spPr>
        <p:txBody>
          <a:bodyPr anchor="ctr" bIns="0" lIns="0" rIns="0" tIns="0" wrap="none"/>
          <a:p>
            <a:pPr>
              <a:buBlip>
                <a:blip r:embed="rId1"/>
              </a:buBlip>
            </a:pPr>
            <a:r>
              <a:rPr lang="en-US"/>
              <a:t>From VRC</a:t>
            </a:r>
            <a:endParaRPr/>
          </a:p>
          <a:p>
            <a:pPr>
              <a:buBlip>
                <a:blip r:embed="rId2"/>
              </a:buBlip>
            </a:pPr>
            <a:r>
              <a:rPr lang="en-US"/>
              <a:t>Sequenced by 454 at 8X (and more) and Illumina 100bp PE at ~10X.</a:t>
            </a:r>
            <a:endParaRPr/>
          </a:p>
          <a:p>
            <a:pPr>
              <a:buBlip>
                <a:blip r:embed="rId3"/>
              </a:buBlip>
            </a:pPr>
            <a:r>
              <a:rPr lang="en-US"/>
              <a:t>Current assembly is based on 454 reads.</a:t>
            </a:r>
            <a:endParaRPr/>
          </a:p>
          <a:p>
            <a:pPr lvl="1">
              <a:buBlip>
                <a:blip r:embed="rId4"/>
              </a:buBlip>
            </a:pPr>
            <a:r>
              <a:rPr lang="en-US"/>
              <a:t>~480K contigs in total. Size from 2bp to 13.4Mb.</a:t>
            </a:r>
            <a:endParaRPr/>
          </a:p>
          <a:p>
            <a:pPr lvl="1">
              <a:buBlip>
                <a:blip r:embed="rId5"/>
              </a:buBlip>
            </a:pPr>
            <a:r>
              <a:rPr lang="en-US"/>
              <a:t>~7K (size&gt;=2Kbp) used in alignment.</a:t>
            </a:r>
            <a:endParaRPr/>
          </a:p>
          <a:p>
            <a:pPr lvl="1">
              <a:buBlip>
                <a:blip r:embed="rId6"/>
              </a:buBlip>
            </a:pPr>
            <a:r>
              <a:rPr lang="en-US"/>
              <a:t>Variants called over top 156 contigs (~1Gb in total size)</a:t>
            </a:r>
            <a:endParaRPr/>
          </a:p>
          <a:p>
            <a:endParaRPr/>
          </a:p>
        </p:txBody>
      </p:sp>
      <p:sp>
        <p:nvSpPr>
          <p:cNvPr id="12" name="TextShape 2"/>
          <p:cNvSpPr txBox="1"/>
          <p:nvPr/>
        </p:nvSpPr>
        <p:spPr>
          <a:xfrm>
            <a:off x="504000" y="346320"/>
            <a:ext cx="9071640" cy="1172160"/>
          </a:xfrm>
          <a:prstGeom prst="rect">
            <a:avLst/>
          </a:prstGeom>
        </p:spPr>
        <p:txBody>
          <a:bodyPr anchor="ctr" bIns="0" lIns="0" rIns="0" tIns="0" wrap="none"/>
          <a:p>
            <a:pPr algn="ctr"/>
            <a:r>
              <a:rPr lang="en-US"/>
              <a:t>Data: Reference</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9" name="TextShape 1"/>
          <p:cNvSpPr txBox="1"/>
          <p:nvPr/>
        </p:nvSpPr>
        <p:spPr>
          <a:xfrm>
            <a:off x="504000" y="238320"/>
            <a:ext cx="9071640" cy="1172160"/>
          </a:xfrm>
          <a:prstGeom prst="rect">
            <a:avLst/>
          </a:prstGeom>
        </p:spPr>
        <p:txBody>
          <a:bodyPr anchor="ctr" bIns="0" lIns="0" rIns="0" tIns="0" wrap="none"/>
          <a:p>
            <a:pPr algn="ctr"/>
            <a:r>
              <a:rPr lang="en-US" sz="3600"/>
              <a:t>Histogram of inconsistent rate for one trio.</a:t>
            </a:r>
            <a:endParaRPr/>
          </a:p>
        </p:txBody>
      </p:sp>
      <p:sp>
        <p:nvSpPr>
          <p:cNvPr id="70" name="TextShape 2"/>
          <p:cNvSpPr txBox="1"/>
          <p:nvPr/>
        </p:nvSpPr>
        <p:spPr>
          <a:xfrm>
            <a:off x="504000" y="1814040"/>
            <a:ext cx="9071640" cy="4899600"/>
          </a:xfrm>
          <a:prstGeom prst="rect">
            <a:avLst/>
          </a:prstGeom>
        </p:spPr>
      </p:sp>
      <p:pic>
        <p:nvPicPr>
          <p:cNvPr descr="" id="71" name=""/>
          <p:cNvPicPr/>
          <p:nvPr/>
        </p:nvPicPr>
        <p:blipFill>
          <a:blip r:embed="rId1"/>
          <a:stretch>
            <a:fillRect/>
          </a:stretch>
        </p:blipFill>
        <p:spPr>
          <a:xfrm>
            <a:off x="1012320" y="1174680"/>
            <a:ext cx="7445880" cy="5584320"/>
          </a:xfrm>
          <a:prstGeom prst="rect">
            <a:avLst/>
          </a:prstGeom>
        </p:spPr>
      </p:pic>
      <p:sp>
        <p:nvSpPr>
          <p:cNvPr id="72" name="TextShape 3"/>
          <p:cNvSpPr txBox="1"/>
          <p:nvPr/>
        </p:nvSpPr>
        <p:spPr>
          <a:xfrm>
            <a:off x="37800" y="6726600"/>
            <a:ext cx="9887040" cy="797760"/>
          </a:xfrm>
          <a:prstGeom prst="rect">
            <a:avLst/>
          </a:prstGeom>
        </p:spPr>
        <p:txBody>
          <a:bodyPr bIns="45000" lIns="90000" rIns="90000" tIns="45000" wrap="none"/>
          <a:p>
            <a:r>
              <a:rPr lang="en-US" sz="1600">
                <a:latin typeface="Times New Roman"/>
              </a:rPr>
              <a:t>Note: Data includes the </a:t>
            </a:r>
            <a:r>
              <a:rPr b="1" lang="en-US" sz="1600">
                <a:latin typeface="Times New Roman"/>
              </a:rPr>
              <a:t>heterozygous</a:t>
            </a:r>
            <a:r>
              <a:rPr lang="en-US" sz="1600">
                <a:latin typeface="Times New Roman"/>
              </a:rPr>
              <a:t> calls.</a:t>
            </a:r>
            <a:endParaRPr/>
          </a:p>
          <a:p>
            <a:r>
              <a:rPr lang="en-US" sz="1600">
                <a:latin typeface="Times New Roman"/>
              </a:rPr>
              <a:t>(For reference, the 1000-genome project gets ~5%-30% error rate in heterozygous calls depending on allele frequency.)</a:t>
            </a:r>
            <a:endParaRPr/>
          </a:p>
          <a:p>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3" name="TextShape 1"/>
          <p:cNvSpPr txBox="1"/>
          <p:nvPr/>
        </p:nvSpPr>
        <p:spPr>
          <a:xfrm>
            <a:off x="504000" y="346320"/>
            <a:ext cx="9071640" cy="1172160"/>
          </a:xfrm>
          <a:prstGeom prst="rect">
            <a:avLst/>
          </a:prstGeom>
        </p:spPr>
        <p:txBody>
          <a:bodyPr anchor="ctr" bIns="0" lIns="0" rIns="0" tIns="0" wrap="none"/>
          <a:p>
            <a:pPr algn="ctr"/>
            <a:r>
              <a:rPr lang="en-US" sz="4000"/>
              <a:t>If we only focus on homozygous calls</a:t>
            </a:r>
            <a:endParaRPr/>
          </a:p>
        </p:txBody>
      </p:sp>
      <p:sp>
        <p:nvSpPr>
          <p:cNvPr id="74" name="TextShape 2"/>
          <p:cNvSpPr txBox="1"/>
          <p:nvPr/>
        </p:nvSpPr>
        <p:spPr>
          <a:xfrm>
            <a:off x="504000" y="1814040"/>
            <a:ext cx="9071640" cy="4899600"/>
          </a:xfrm>
          <a:prstGeom prst="rect">
            <a:avLst/>
          </a:prstGeom>
        </p:spPr>
      </p:sp>
      <p:pic>
        <p:nvPicPr>
          <p:cNvPr descr="" id="75" name=""/>
          <p:cNvPicPr/>
          <p:nvPr/>
        </p:nvPicPr>
        <p:blipFill>
          <a:blip r:embed="rId1"/>
          <a:stretch>
            <a:fillRect/>
          </a:stretch>
        </p:blipFill>
        <p:spPr>
          <a:xfrm>
            <a:off x="1283760" y="1254240"/>
            <a:ext cx="7314840" cy="5486040"/>
          </a:xfrm>
          <a:prstGeom prst="rect">
            <a:avLst/>
          </a:prstGeom>
        </p:spPr>
      </p:pic>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 name="TextShape 1"/>
          <p:cNvSpPr txBox="1"/>
          <p:nvPr/>
        </p:nvSpPr>
        <p:spPr>
          <a:xfrm>
            <a:off x="504000" y="307440"/>
            <a:ext cx="9071640" cy="1250280"/>
          </a:xfrm>
          <a:prstGeom prst="rect">
            <a:avLst/>
          </a:prstGeom>
        </p:spPr>
        <p:txBody>
          <a:bodyPr anchor="ctr" bIns="0" lIns="0" rIns="0" tIns="0" wrap="none"/>
          <a:p>
            <a:pPr algn="ctr"/>
            <a:r>
              <a:rPr lang="en-US"/>
              <a:t>Inconsistent rate depends on the AAF (Alternative Allele Frequency)</a:t>
            </a:r>
            <a:endParaRPr/>
          </a:p>
        </p:txBody>
      </p:sp>
      <p:sp>
        <p:nvSpPr>
          <p:cNvPr id="77" name="TextShape 2"/>
          <p:cNvSpPr txBox="1"/>
          <p:nvPr/>
        </p:nvSpPr>
        <p:spPr>
          <a:xfrm>
            <a:off x="504000" y="1814040"/>
            <a:ext cx="9071640" cy="4899600"/>
          </a:xfrm>
          <a:prstGeom prst="rect">
            <a:avLst/>
          </a:prstGeom>
        </p:spPr>
      </p:sp>
      <p:pic>
        <p:nvPicPr>
          <p:cNvPr descr="" id="78" name=""/>
          <p:cNvPicPr/>
          <p:nvPr/>
        </p:nvPicPr>
        <p:blipFill>
          <a:blip r:embed="rId1"/>
          <a:stretch>
            <a:fillRect/>
          </a:stretch>
        </p:blipFill>
        <p:spPr>
          <a:xfrm>
            <a:off x="1787760" y="1620360"/>
            <a:ext cx="6825240" cy="5118840"/>
          </a:xfrm>
          <a:prstGeom prst="rect">
            <a:avLst/>
          </a:prstGeom>
        </p:spPr>
      </p:pic>
      <p:sp>
        <p:nvSpPr>
          <p:cNvPr id="79" name="TextShape 3"/>
          <p:cNvSpPr txBox="1"/>
          <p:nvPr/>
        </p:nvSpPr>
        <p:spPr>
          <a:xfrm>
            <a:off x="421200" y="6858000"/>
            <a:ext cx="9356760" cy="541800"/>
          </a:xfrm>
          <a:prstGeom prst="rect">
            <a:avLst/>
          </a:prstGeom>
        </p:spPr>
        <p:txBody>
          <a:bodyPr bIns="45000" lIns="90000" rIns="90000" tIns="45000" wrap="none"/>
          <a:p>
            <a:r>
              <a:rPr lang="en-US" sz="1600"/>
              <a:t>The sudden increase in the variation of inconsistent rate near 1.0 is due to insufficient number of sites.</a:t>
            </a:r>
            <a:endParaRPr/>
          </a:p>
          <a:p>
            <a:r>
              <a:rPr lang="en-US" sz="1600"/>
              <a:t>The point beyond 1.0 is due to float precision issue (i.e. 1.00001 is regarded as above 1.0). </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 name="TextShape 1"/>
          <p:cNvSpPr txBox="1"/>
          <p:nvPr/>
        </p:nvSpPr>
        <p:spPr>
          <a:xfrm>
            <a:off x="504000" y="307440"/>
            <a:ext cx="9071640" cy="1250280"/>
          </a:xfrm>
          <a:prstGeom prst="rect">
            <a:avLst/>
          </a:prstGeom>
        </p:spPr>
        <p:txBody>
          <a:bodyPr anchor="ctr" bIns="0" lIns="0" rIns="0" tIns="0" wrap="none"/>
          <a:p>
            <a:pPr algn="ctr"/>
            <a:r>
              <a:rPr lang="en-US"/>
              <a:t>Variant Density in different populations</a:t>
            </a:r>
            <a:endParaRPr/>
          </a:p>
        </p:txBody>
      </p:sp>
      <p:sp>
        <p:nvSpPr>
          <p:cNvPr id="81" name="TextShape 2"/>
          <p:cNvSpPr txBox="1"/>
          <p:nvPr/>
        </p:nvSpPr>
        <p:spPr>
          <a:xfrm>
            <a:off x="504000" y="1814040"/>
            <a:ext cx="9071640" cy="4899600"/>
          </a:xfrm>
          <a:prstGeom prst="rect">
            <a:avLst/>
          </a:prstGeom>
        </p:spPr>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504000" y="292320"/>
            <a:ext cx="9071640" cy="1280160"/>
          </a:xfrm>
          <a:prstGeom prst="rect">
            <a:avLst/>
          </a:prstGeom>
        </p:spPr>
        <p:txBody>
          <a:bodyPr anchor="ctr" bIns="0" lIns="0" rIns="0" tIns="0" wrap="none"/>
          <a:p>
            <a:pPr algn="ctr">
              <a:lnSpc>
                <a:spcPct val="150000"/>
              </a:lnSpc>
              <a:buSzPct val="45000"/>
              <a:buFont typeface="StarSymbol"/>
              <a:buChar char=""/>
            </a:pPr>
            <a:r>
              <a:rPr lang="en-US" sz="3600"/>
              <a:t>Relationship of Carribean monkeys to African subspecies</a:t>
            </a:r>
            <a:endParaRPr/>
          </a:p>
        </p:txBody>
      </p:sp>
      <p:sp>
        <p:nvSpPr>
          <p:cNvPr id="83" name="TextShape 2"/>
          <p:cNvSpPr txBox="1"/>
          <p:nvPr/>
        </p:nvSpPr>
        <p:spPr>
          <a:xfrm>
            <a:off x="504000" y="1814040"/>
            <a:ext cx="9071640" cy="4899600"/>
          </a:xfrm>
          <a:prstGeom prst="rect">
            <a:avLst/>
          </a:prstGeom>
        </p:spPr>
        <p:txBody>
          <a:bodyPr anchor="ctr" bIns="0" lIns="0" rIns="0" tIns="0" wrap="none"/>
          <a:p>
            <a:pPr>
              <a:buBlip>
                <a:blip r:embed="rId1"/>
              </a:buBlip>
            </a:pPr>
            <a:r>
              <a:rPr lang="en-US"/>
              <a:t>Modify the genotype caller to output all sites (both polymorphic and non-polymorphic).</a:t>
            </a:r>
            <a:endParaRPr/>
          </a:p>
          <a:p>
            <a:pPr>
              <a:buBlip>
                <a:blip r:embed="rId2"/>
              </a:buBlip>
            </a:pPr>
            <a:r>
              <a:rPr lang="en-US"/>
              <a:t>All heterozygous sites are masked as missing.</a:t>
            </a:r>
            <a:endParaRPr/>
          </a:p>
          <a:p>
            <a:pPr>
              <a:buBlip>
                <a:blip r:embed="rId3"/>
              </a:buBlip>
            </a:pPr>
            <a:r>
              <a:rPr lang="en-US"/>
              <a:t>For any pair of two individuals, calculate the distance = (number of sites with different calls)/(number of total non-NA sites).</a:t>
            </a:r>
            <a:endParaRPr/>
          </a:p>
          <a:p>
            <a:endParaRPr/>
          </a:p>
          <a:p>
            <a:pPr>
              <a:buBlip>
                <a:blip r:embed="rId4"/>
              </a:buBlip>
            </a:pPr>
            <a:r>
              <a:rPr lang="en-US"/>
              <a:t>The distance could also be calculated between the reference and an individual.</a:t>
            </a:r>
            <a:endParaRPr/>
          </a:p>
        </p:txBody>
      </p:sp>
    </p:spTree>
  </p:cSld>
  <p:timing>
    <p:tnLst>
      <p:par>
        <p:cTn dur="indefinite" id="3" nodeType="tmRoot" restart="never">
          <p:childTnLst>
            <p:seq>
              <p:cTn id="4" nodeType="mainSeq">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504000" y="346320"/>
            <a:ext cx="9071640" cy="1172160"/>
          </a:xfrm>
          <a:prstGeom prst="rect">
            <a:avLst/>
          </a:prstGeom>
        </p:spPr>
        <p:txBody>
          <a:bodyPr anchor="ctr" bIns="0" lIns="0" rIns="0" tIns="0" wrap="none"/>
          <a:p>
            <a:pPr algn="ctr"/>
            <a:r>
              <a:rPr lang="en-US"/>
              <a:t>One example: Contig 9</a:t>
            </a:r>
            <a:endParaRPr/>
          </a:p>
        </p:txBody>
      </p:sp>
      <p:pic>
        <p:nvPicPr>
          <p:cNvPr descr="" id="85" name=""/>
          <p:cNvPicPr/>
          <p:nvPr/>
        </p:nvPicPr>
        <p:blipFill>
          <a:blip r:embed="rId1"/>
          <a:stretch>
            <a:fillRect/>
          </a:stretch>
        </p:blipFill>
        <p:spPr>
          <a:xfrm>
            <a:off x="205200" y="2559240"/>
            <a:ext cx="9659520" cy="2554560"/>
          </a:xfrm>
          <a:prstGeom prst="rect">
            <a:avLst/>
          </a:prstGeom>
        </p:spPr>
      </p:pic>
      <p:sp>
        <p:nvSpPr>
          <p:cNvPr id="86" name="CustomShape 2"/>
          <p:cNvSpPr/>
          <p:nvPr/>
        </p:nvSpPr>
        <p:spPr>
          <a:xfrm>
            <a:off x="3547440" y="6019920"/>
            <a:ext cx="3004920" cy="1187280"/>
          </a:xfrm>
          <a:prstGeom prst="rect">
            <a:avLst/>
          </a:prstGeom>
          <a:solidFill>
            <a:srgbClr val="000000"/>
          </a:solidFill>
        </p:spPr>
        <p:txBody>
          <a:bodyPr bIns="45000" lIns="90000" rIns="90000" tIns="45000" wrap="none"/>
          <a:p>
            <a:pPr>
              <a:buFont typeface="Times New Roman"/>
              <a:buChar char="•"/>
            </a:pPr>
            <a:r>
              <a:rPr lang="en-US">
                <a:solidFill>
                  <a:srgbClr val="ff0000"/>
                </a:solidFill>
              </a:rPr>
              <a:t>Red</a:t>
            </a:r>
            <a:r>
              <a:rPr lang="en-US">
                <a:solidFill>
                  <a:srgbClr val="ffffff"/>
                </a:solidFill>
              </a:rPr>
              <a:t>: error rate.</a:t>
            </a:r>
            <a:endParaRPr/>
          </a:p>
          <a:p>
            <a:pPr>
              <a:buFont typeface="Times New Roman"/>
              <a:buChar char="•"/>
            </a:pPr>
            <a:r>
              <a:rPr lang="en-US">
                <a:solidFill>
                  <a:srgbClr val="ffff00"/>
                </a:solidFill>
              </a:rPr>
              <a:t>Yellow</a:t>
            </a:r>
            <a:r>
              <a:rPr lang="en-US">
                <a:solidFill>
                  <a:srgbClr val="ffffff"/>
                </a:solidFill>
              </a:rPr>
              <a:t>: closest pair.</a:t>
            </a:r>
            <a:endParaRPr/>
          </a:p>
          <a:p>
            <a:pPr>
              <a:buFont typeface="Times New Roman"/>
              <a:buChar char="•"/>
            </a:pPr>
            <a:r>
              <a:rPr lang="en-US">
                <a:solidFill>
                  <a:srgbClr val="00dcff"/>
                </a:solidFill>
              </a:rPr>
              <a:t>Cyan</a:t>
            </a:r>
            <a:r>
              <a:rPr lang="en-US">
                <a:solidFill>
                  <a:srgbClr val="ffffff"/>
                </a:solidFill>
              </a:rPr>
              <a:t>: 2nd-closest pair.</a:t>
            </a:r>
            <a:endParaRPr/>
          </a:p>
        </p:txBody>
      </p:sp>
    </p:spTree>
  </p:cSld>
  <p:timing>
    <p:tnLst>
      <p:par>
        <p:cTn dur="indefinite" id="5" nodeType="tmRoot" restart="never">
          <p:childTnLst>
            <p:seq>
              <p:cTn id="6" nodeType="mainSeq">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 name="TextShape 1"/>
          <p:cNvSpPr txBox="1"/>
          <p:nvPr/>
        </p:nvSpPr>
        <p:spPr>
          <a:xfrm>
            <a:off x="504000" y="307440"/>
            <a:ext cx="9071640" cy="1250280"/>
          </a:xfrm>
          <a:prstGeom prst="rect">
            <a:avLst/>
          </a:prstGeom>
        </p:spPr>
        <p:txBody>
          <a:bodyPr anchor="ctr" bIns="0" lIns="0" rIns="0" tIns="0" wrap="none"/>
          <a:p>
            <a:pPr algn="ctr"/>
            <a:r>
              <a:rPr lang="en-US"/>
              <a:t>Draw the distance-vector to reference</a:t>
            </a:r>
            <a:endParaRPr/>
          </a:p>
        </p:txBody>
      </p:sp>
      <p:pic>
        <p:nvPicPr>
          <p:cNvPr descr="" id="88" name=""/>
          <p:cNvPicPr/>
          <p:nvPr/>
        </p:nvPicPr>
        <p:blipFill>
          <a:blip r:embed="rId1"/>
          <a:stretch>
            <a:fillRect/>
          </a:stretch>
        </p:blipFill>
        <p:spPr>
          <a:xfrm>
            <a:off x="37080" y="3016080"/>
            <a:ext cx="10079640" cy="507600"/>
          </a:xfrm>
          <a:prstGeom prst="rect">
            <a:avLst/>
          </a:prstGeom>
        </p:spPr>
      </p:pic>
      <p:sp>
        <p:nvSpPr>
          <p:cNvPr id="89" name="TextShape 2"/>
          <p:cNvSpPr txBox="1"/>
          <p:nvPr/>
        </p:nvSpPr>
        <p:spPr>
          <a:xfrm>
            <a:off x="2318760" y="5027040"/>
            <a:ext cx="6139440" cy="459360"/>
          </a:xfrm>
          <a:prstGeom prst="rect">
            <a:avLst/>
          </a:prstGeom>
        </p:spPr>
        <p:txBody>
          <a:bodyPr bIns="45000" lIns="90000" rIns="90000" tIns="45000" wrap="none"/>
          <a:p>
            <a:r>
              <a:rPr lang="en-US" sz="2600"/>
              <a:t>Draw vectors from all contigs in one plot.</a:t>
            </a:r>
            <a:endParaRPr/>
          </a:p>
        </p:txBody>
      </p:sp>
    </p:spTree>
  </p:cSld>
  <p:timing>
    <p:tnLst>
      <p:par>
        <p:cTn dur="indefinite" id="7" nodeType="tmRoot" restart="never">
          <p:childTnLst>
            <p:seq>
              <p:cTn id="8" nodeType="mainSeq">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90" name=""/>
          <p:cNvPicPr/>
          <p:nvPr/>
        </p:nvPicPr>
        <p:blipFill>
          <a:blip r:embed="rId1"/>
          <a:stretch>
            <a:fillRect/>
          </a:stretch>
        </p:blipFill>
        <p:spPr>
          <a:xfrm>
            <a:off x="38160" y="29880"/>
            <a:ext cx="10077840" cy="7559640"/>
          </a:xfrm>
          <a:prstGeom prst="rect">
            <a:avLst/>
          </a:prstGeom>
        </p:spPr>
      </p:pic>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 name="TextShape 1"/>
          <p:cNvSpPr txBox="1"/>
          <p:nvPr/>
        </p:nvSpPr>
        <p:spPr>
          <a:xfrm>
            <a:off x="504000" y="292320"/>
            <a:ext cx="9071640" cy="1280160"/>
          </a:xfrm>
          <a:prstGeom prst="rect">
            <a:avLst/>
          </a:prstGeom>
        </p:spPr>
        <p:txBody>
          <a:bodyPr anchor="ctr" bIns="0" lIns="0" rIns="0" tIns="0" wrap="none"/>
          <a:p>
            <a:pPr algn="ctr">
              <a:lnSpc>
                <a:spcPct val="150000"/>
              </a:lnSpc>
              <a:buSzPct val="45000"/>
              <a:buFont typeface="StarSymbol"/>
              <a:buChar char=""/>
            </a:pPr>
            <a:r>
              <a:rPr lang="en-US" sz="3600"/>
              <a:t>Relationship of Carribean monkeys to African subspecies</a:t>
            </a:r>
            <a:endParaRPr/>
          </a:p>
        </p:txBody>
      </p:sp>
      <p:sp>
        <p:nvSpPr>
          <p:cNvPr id="92" name="TextShape 2"/>
          <p:cNvSpPr txBox="1"/>
          <p:nvPr/>
        </p:nvSpPr>
        <p:spPr>
          <a:xfrm>
            <a:off x="504000" y="1769040"/>
            <a:ext cx="9071640" cy="4989600"/>
          </a:xfrm>
          <a:prstGeom prst="rect">
            <a:avLst/>
          </a:prstGeom>
        </p:spPr>
        <p:txBody>
          <a:bodyPr bIns="0" lIns="0" rIns="0" tIns="0" wrap="none"/>
          <a:p>
            <a:pPr>
              <a:buSzPct val="45000"/>
              <a:buFont typeface="StarSymbol"/>
              <a:buChar char=""/>
            </a:pPr>
            <a:r>
              <a:rPr lang="en-US"/>
              <a:t>Barbados is much closer to the St. Kitts reference than other African subspecies.</a:t>
            </a:r>
            <a:endParaRPr/>
          </a:p>
          <a:p>
            <a:pPr>
              <a:buSzPct val="45000"/>
              <a:buFont typeface="StarSymbol"/>
              <a:buChar char=""/>
            </a:pPr>
            <a:r>
              <a:rPr lang="en-US"/>
              <a:t>Sabaeus is consistently the closest African subspecies to St. Kitts reference.</a:t>
            </a:r>
            <a:endParaRPr/>
          </a:p>
          <a:p>
            <a:pPr>
              <a:buSzPct val="45000"/>
              <a:buFont typeface="StarSymbol"/>
              <a:buChar char=""/>
            </a:pPr>
            <a:r>
              <a:rPr lang="en-US"/>
              <a:t>What is causing that big variation among different contigs?</a:t>
            </a:r>
            <a:endParaRPr/>
          </a:p>
          <a:p>
            <a:pPr>
              <a:buSzPct val="45000"/>
              <a:buFont typeface="StarSymbol"/>
              <a:buChar char=""/>
            </a:pPr>
            <a:r>
              <a:rPr lang="en-US"/>
              <a:t>Why the order based on distance to ref is changed in some contigs?</a:t>
            </a:r>
            <a:endParaRPr/>
          </a:p>
        </p:txBody>
      </p:sp>
    </p:spTree>
  </p:cSld>
  <p:timing>
    <p:tnLst>
      <p:par>
        <p:cTn dur="indefinite" id="9" nodeType="tmRoot" restart="never">
          <p:childTnLst>
            <p:seq>
              <p:cTn id="10" nodeType="mainSeq">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 name="TextShape 1"/>
          <p:cNvSpPr txBox="1"/>
          <p:nvPr/>
        </p:nvSpPr>
        <p:spPr>
          <a:xfrm>
            <a:off x="504000" y="-52560"/>
            <a:ext cx="9071640" cy="1250280"/>
          </a:xfrm>
          <a:prstGeom prst="rect">
            <a:avLst/>
          </a:prstGeom>
        </p:spPr>
        <p:txBody>
          <a:bodyPr anchor="ctr" bIns="0" lIns="0" rIns="0" tIns="0" wrap="none"/>
          <a:p>
            <a:pPr algn="ctr"/>
            <a:r>
              <a:rPr lang="en-US"/>
              <a:t>Relationship among the African subspecies</a:t>
            </a:r>
            <a:endParaRPr/>
          </a:p>
        </p:txBody>
      </p:sp>
      <p:pic>
        <p:nvPicPr>
          <p:cNvPr descr="" id="94" name=""/>
          <p:cNvPicPr/>
          <p:nvPr/>
        </p:nvPicPr>
        <p:blipFill>
          <a:blip r:embed="rId1"/>
          <a:stretch>
            <a:fillRect/>
          </a:stretch>
        </p:blipFill>
        <p:spPr>
          <a:xfrm>
            <a:off x="1107000" y="1203840"/>
            <a:ext cx="7867800" cy="6168600"/>
          </a:xfrm>
          <a:prstGeom prst="rect">
            <a:avLst/>
          </a:prstGeom>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 name="TextShape 1"/>
          <p:cNvSpPr txBox="1"/>
          <p:nvPr/>
        </p:nvSpPr>
        <p:spPr>
          <a:xfrm>
            <a:off x="503280" y="345960"/>
            <a:ext cx="9067680" cy="1170360"/>
          </a:xfrm>
          <a:prstGeom prst="rect">
            <a:avLst/>
          </a:prstGeom>
        </p:spPr>
        <p:txBody>
          <a:bodyPr anchor="ctr" bIns="0" lIns="0" rIns="0" tIns="0"/>
          <a:p>
            <a:pPr algn="ctr">
              <a:buFont typeface="StarSymbol"/>
              <a:buChar char=""/>
            </a:pPr>
            <a:r>
              <a:rPr lang="en-US" sz="4000"/>
              <a:t>Size histogram of ~480K Supercontigs</a:t>
            </a:r>
            <a:endParaRPr/>
          </a:p>
        </p:txBody>
      </p:sp>
      <p:sp>
        <p:nvSpPr>
          <p:cNvPr id="14" name="TextShape 2"/>
          <p:cNvSpPr txBox="1"/>
          <p:nvPr/>
        </p:nvSpPr>
        <p:spPr>
          <a:xfrm>
            <a:off x="503280" y="1991160"/>
            <a:ext cx="9067680" cy="4898160"/>
          </a:xfrm>
          <a:prstGeom prst="rect">
            <a:avLst/>
          </a:prstGeom>
        </p:spPr>
      </p:sp>
      <p:pic>
        <p:nvPicPr>
          <p:cNvPr descr="" id="15" name=""/>
          <p:cNvPicPr/>
          <p:nvPr/>
        </p:nvPicPr>
        <p:blipFill>
          <a:blip r:embed="rId1"/>
          <a:stretch>
            <a:fillRect/>
          </a:stretch>
        </p:blipFill>
        <p:spPr>
          <a:xfrm>
            <a:off x="1383120" y="1390680"/>
            <a:ext cx="7315200" cy="5486400"/>
          </a:xfrm>
          <a:prstGeom prst="rect">
            <a:avLst/>
          </a:prstGeom>
        </p:spPr>
      </p:pic>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 name="TextShape 1"/>
          <p:cNvSpPr txBox="1"/>
          <p:nvPr/>
        </p:nvSpPr>
        <p:spPr>
          <a:xfrm>
            <a:off x="504000" y="307440"/>
            <a:ext cx="9071640" cy="1250280"/>
          </a:xfrm>
          <a:prstGeom prst="rect">
            <a:avLst/>
          </a:prstGeom>
        </p:spPr>
        <p:txBody>
          <a:bodyPr anchor="ctr" bIns="0" lIns="0" rIns="0" tIns="0" wrap="none"/>
          <a:p>
            <a:pPr algn="ctr"/>
            <a:r>
              <a:rPr lang="en-US"/>
              <a:t>Relationship among the African subspecies</a:t>
            </a:r>
            <a:endParaRPr/>
          </a:p>
        </p:txBody>
      </p:sp>
      <p:sp>
        <p:nvSpPr>
          <p:cNvPr id="96" name="TextShape 2"/>
          <p:cNvSpPr txBox="1"/>
          <p:nvPr/>
        </p:nvSpPr>
        <p:spPr>
          <a:xfrm>
            <a:off x="504000" y="1769040"/>
            <a:ext cx="9071640" cy="4989600"/>
          </a:xfrm>
          <a:prstGeom prst="rect">
            <a:avLst/>
          </a:prstGeom>
        </p:spPr>
        <p:txBody>
          <a:bodyPr bIns="0" lIns="0" rIns="0" tIns="0" wrap="none"/>
          <a:p>
            <a:pPr>
              <a:buSzPct val="45000"/>
              <a:buFont typeface="StarSymbol"/>
              <a:buChar char=""/>
            </a:pPr>
            <a:r>
              <a:rPr lang="en-US"/>
              <a:t>For pygerythrus, sabaeus has consistently been its closest subspecies.</a:t>
            </a:r>
            <a:endParaRPr/>
          </a:p>
          <a:p>
            <a:pPr>
              <a:buSzPct val="45000"/>
              <a:buFont typeface="StarSymbol"/>
              <a:buChar char=""/>
            </a:pPr>
            <a:r>
              <a:rPr lang="en-US"/>
              <a:t>However, cynosurus is geographically its closest, at least based on the current rough  location.</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TextShape 1"/>
          <p:cNvSpPr txBox="1"/>
          <p:nvPr/>
        </p:nvSpPr>
        <p:spPr>
          <a:xfrm>
            <a:off x="504000" y="346320"/>
            <a:ext cx="9071640" cy="1172160"/>
          </a:xfrm>
          <a:prstGeom prst="rect">
            <a:avLst/>
          </a:prstGeom>
        </p:spPr>
        <p:txBody>
          <a:bodyPr anchor="ctr" bIns="0" lIns="0" rIns="0" tIns="0" wrap="none"/>
          <a:p>
            <a:pPr algn="ctr"/>
            <a:r>
              <a:rPr lang="en-US"/>
              <a:t>St. Kitts v.s. Nevis</a:t>
            </a:r>
            <a:endParaRPr/>
          </a:p>
        </p:txBody>
      </p:sp>
      <p:sp>
        <p:nvSpPr>
          <p:cNvPr id="98" name="TextShape 2"/>
          <p:cNvSpPr txBox="1"/>
          <p:nvPr/>
        </p:nvSpPr>
        <p:spPr>
          <a:xfrm>
            <a:off x="504000" y="1769040"/>
            <a:ext cx="9071640" cy="4989600"/>
          </a:xfrm>
          <a:prstGeom prst="rect">
            <a:avLst/>
          </a:prstGeom>
        </p:spPr>
        <p:txBody>
          <a:bodyPr bIns="0" lIns="0" rIns="0" tIns="0" wrap="none"/>
          <a:p>
            <a:pPr>
              <a:buSzPct val="45000"/>
              <a:buFont typeface="StarSymbol"/>
              <a:buChar char=""/>
            </a:pPr>
            <a:r>
              <a:rPr lang="en-US"/>
              <a:t>5 St. Kitts and 5 Nevis wild monkeys have been sequenced.</a:t>
            </a:r>
            <a:endParaRPr/>
          </a:p>
          <a:p>
            <a:pPr>
              <a:buSzPct val="45000"/>
              <a:buFont typeface="StarSymbol"/>
              <a:buChar char=""/>
            </a:pPr>
            <a:r>
              <a:rPr lang="en-US"/>
              <a:t>We are wondering how close they are to each other. Is there still genetic exchanges between them?</a:t>
            </a:r>
            <a:endParaRPr/>
          </a:p>
          <a:p>
            <a:pPr>
              <a:buSzPct val="45000"/>
              <a:buFont typeface="StarSymbol"/>
              <a:buChar char=""/>
            </a:pPr>
            <a:r>
              <a:rPr lang="en-US"/>
              <a:t>We ran the variant-calling pipeline on the two populations separately and compare the AAF (Alternative Allele Frequency).</a:t>
            </a:r>
            <a:endParaRPr/>
          </a:p>
        </p:txBody>
      </p:sp>
    </p:spTree>
  </p:cSld>
  <p:timing>
    <p:tnLst>
      <p:par>
        <p:cTn dur="indefinite" id="11" nodeType="tmRoot" restart="never">
          <p:childTnLst>
            <p:seq>
              <p:cTn id="12" nodeType="mainSeq">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9" name="TextShape 1"/>
          <p:cNvSpPr txBox="1"/>
          <p:nvPr/>
        </p:nvSpPr>
        <p:spPr>
          <a:xfrm>
            <a:off x="504000" y="202320"/>
            <a:ext cx="9071640" cy="1172160"/>
          </a:xfrm>
          <a:prstGeom prst="rect">
            <a:avLst/>
          </a:prstGeom>
        </p:spPr>
        <p:txBody>
          <a:bodyPr anchor="ctr" bIns="0" lIns="0" rIns="0" tIns="0" wrap="none"/>
          <a:p>
            <a:pPr algn="ctr"/>
            <a:r>
              <a:rPr lang="en-US"/>
              <a:t>Most contigs look like this:</a:t>
            </a:r>
            <a:endParaRPr/>
          </a:p>
        </p:txBody>
      </p:sp>
      <p:pic>
        <p:nvPicPr>
          <p:cNvPr descr="" id="100" name=""/>
          <p:cNvPicPr/>
          <p:nvPr/>
        </p:nvPicPr>
        <p:blipFill>
          <a:blip r:embed="rId1"/>
          <a:stretch>
            <a:fillRect/>
          </a:stretch>
        </p:blipFill>
        <p:spPr>
          <a:xfrm>
            <a:off x="1419480" y="1199520"/>
            <a:ext cx="7314840" cy="5486040"/>
          </a:xfrm>
          <a:prstGeom prst="rect">
            <a:avLst/>
          </a:prstGeom>
        </p:spPr>
      </p:pic>
      <p:sp>
        <p:nvSpPr>
          <p:cNvPr id="101" name="TextShape 2"/>
          <p:cNvSpPr txBox="1"/>
          <p:nvPr/>
        </p:nvSpPr>
        <p:spPr>
          <a:xfrm>
            <a:off x="1537560" y="6638040"/>
            <a:ext cx="7121160" cy="770400"/>
          </a:xfrm>
          <a:prstGeom prst="rect">
            <a:avLst/>
          </a:prstGeom>
        </p:spPr>
        <p:txBody>
          <a:bodyPr bIns="45000" lIns="90000" rIns="90000" tIns="45000" wrap="none"/>
          <a:p>
            <a:r>
              <a:rPr lang="en-US" sz="1600"/>
              <a:t>Each dot is a SNP locus. Plotted are the 29,888 shared polymorphic variants.</a:t>
            </a:r>
            <a:endParaRPr/>
          </a:p>
          <a:p>
            <a:r>
              <a:rPr b="1" lang="en-US" sz="1600">
                <a:latin typeface="Times New Roman"/>
              </a:rPr>
              <a:t>16,672 (~35.8%) St. Kitts </a:t>
            </a:r>
            <a:r>
              <a:rPr lang="en-US" sz="1600"/>
              <a:t>variants are not polymorphic in 5 Nevis monkeys.</a:t>
            </a:r>
            <a:endParaRPr/>
          </a:p>
          <a:p>
            <a:r>
              <a:rPr lang="en-US" sz="1600"/>
              <a:t>The num</a:t>
            </a:r>
            <a:r>
              <a:rPr lang="en-US" sz="1600">
                <a:latin typeface="Arial"/>
              </a:rPr>
              <a:t>ber for the </a:t>
            </a:r>
            <a:r>
              <a:rPr b="1" lang="en-US" sz="1600">
                <a:latin typeface="Arial"/>
              </a:rPr>
              <a:t>Nevis</a:t>
            </a:r>
            <a:r>
              <a:rPr lang="en-US" sz="1600">
                <a:latin typeface="Arial"/>
              </a:rPr>
              <a:t> v</a:t>
            </a:r>
            <a:r>
              <a:rPr lang="en-US" sz="1600">
                <a:latin typeface="Arial"/>
              </a:rPr>
              <a:t>aria</a:t>
            </a:r>
            <a:r>
              <a:rPr lang="en-US" sz="1600"/>
              <a:t>nts is </a:t>
            </a:r>
            <a:r>
              <a:rPr b="1" lang="en-US" sz="1600">
                <a:latin typeface="Times New Roman"/>
              </a:rPr>
              <a:t>12,095 (28.8%)</a:t>
            </a:r>
            <a:r>
              <a:rPr lang="en-US" sz="1600"/>
              <a:t>.</a:t>
            </a: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2" name="TextShape 1"/>
          <p:cNvSpPr txBox="1"/>
          <p:nvPr/>
        </p:nvSpPr>
        <p:spPr>
          <a:xfrm>
            <a:off x="504000" y="346320"/>
            <a:ext cx="9071640" cy="1172160"/>
          </a:xfrm>
          <a:prstGeom prst="rect">
            <a:avLst/>
          </a:prstGeom>
        </p:spPr>
        <p:txBody>
          <a:bodyPr anchor="ctr" bIns="0" lIns="0" rIns="0" tIns="0" wrap="none"/>
          <a:p>
            <a:pPr algn="ctr"/>
            <a:r>
              <a:rPr lang="en-US"/>
              <a:t>But some contigs look like:</a:t>
            </a:r>
            <a:endParaRPr/>
          </a:p>
        </p:txBody>
      </p:sp>
      <p:pic>
        <p:nvPicPr>
          <p:cNvPr descr="" id="103" name=""/>
          <p:cNvPicPr/>
          <p:nvPr/>
        </p:nvPicPr>
        <p:blipFill>
          <a:blip r:embed="rId1"/>
          <a:stretch>
            <a:fillRect/>
          </a:stretch>
        </p:blipFill>
        <p:spPr>
          <a:xfrm>
            <a:off x="279360" y="1299600"/>
            <a:ext cx="3378240" cy="2534040"/>
          </a:xfrm>
          <a:prstGeom prst="rect">
            <a:avLst/>
          </a:prstGeom>
        </p:spPr>
      </p:pic>
      <p:pic>
        <p:nvPicPr>
          <p:cNvPr descr="" id="104" name=""/>
          <p:cNvPicPr/>
          <p:nvPr/>
        </p:nvPicPr>
        <p:blipFill>
          <a:blip r:embed="rId2"/>
          <a:stretch>
            <a:fillRect/>
          </a:stretch>
        </p:blipFill>
        <p:spPr>
          <a:xfrm>
            <a:off x="3430800" y="1266480"/>
            <a:ext cx="3397320" cy="2547720"/>
          </a:xfrm>
          <a:prstGeom prst="rect">
            <a:avLst/>
          </a:prstGeom>
        </p:spPr>
      </p:pic>
      <p:pic>
        <p:nvPicPr>
          <p:cNvPr descr="" id="105" name=""/>
          <p:cNvPicPr/>
          <p:nvPr/>
        </p:nvPicPr>
        <p:blipFill>
          <a:blip r:embed="rId3"/>
          <a:stretch>
            <a:fillRect/>
          </a:stretch>
        </p:blipFill>
        <p:spPr>
          <a:xfrm>
            <a:off x="6629400" y="1291320"/>
            <a:ext cx="3250800" cy="2438280"/>
          </a:xfrm>
          <a:prstGeom prst="rect">
            <a:avLst/>
          </a:prstGeom>
        </p:spPr>
      </p:pic>
      <p:pic>
        <p:nvPicPr>
          <p:cNvPr descr="" id="106" name=""/>
          <p:cNvPicPr/>
          <p:nvPr/>
        </p:nvPicPr>
        <p:blipFill>
          <a:blip r:embed="rId4"/>
          <a:stretch>
            <a:fillRect/>
          </a:stretch>
        </p:blipFill>
        <p:spPr>
          <a:xfrm>
            <a:off x="327960" y="4453560"/>
            <a:ext cx="3329640" cy="2497320"/>
          </a:xfrm>
          <a:prstGeom prst="rect">
            <a:avLst/>
          </a:prstGeom>
        </p:spPr>
      </p:pic>
      <p:pic>
        <p:nvPicPr>
          <p:cNvPr descr="" id="107" name=""/>
          <p:cNvPicPr/>
          <p:nvPr/>
        </p:nvPicPr>
        <p:blipFill>
          <a:blip r:embed="rId5"/>
          <a:stretch>
            <a:fillRect/>
          </a:stretch>
        </p:blipFill>
        <p:spPr>
          <a:xfrm>
            <a:off x="6809400" y="4489560"/>
            <a:ext cx="3022560" cy="2266920"/>
          </a:xfrm>
          <a:prstGeom prst="rect">
            <a:avLst/>
          </a:prstGeom>
        </p:spPr>
      </p:pic>
      <p:pic>
        <p:nvPicPr>
          <p:cNvPr descr="" id="108" name=""/>
          <p:cNvPicPr/>
          <p:nvPr/>
        </p:nvPicPr>
        <p:blipFill>
          <a:blip r:embed="rId6"/>
          <a:stretch>
            <a:fillRect/>
          </a:stretch>
        </p:blipFill>
        <p:spPr>
          <a:xfrm>
            <a:off x="3717000" y="4539600"/>
            <a:ext cx="3090960" cy="2318400"/>
          </a:xfrm>
          <a:prstGeom prst="rect">
            <a:avLst/>
          </a:prstGeom>
        </p:spPr>
      </p:pic>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 name="TextShape 1"/>
          <p:cNvSpPr txBox="1"/>
          <p:nvPr/>
        </p:nvSpPr>
        <p:spPr>
          <a:xfrm>
            <a:off x="504000" y="346320"/>
            <a:ext cx="9071640" cy="1172160"/>
          </a:xfrm>
          <a:prstGeom prst="rect">
            <a:avLst/>
          </a:prstGeom>
        </p:spPr>
        <p:txBody>
          <a:bodyPr anchor="ctr" bIns="0" lIns="0" rIns="0" tIns="0" wrap="none"/>
          <a:p>
            <a:pPr algn="ctr"/>
            <a:r>
              <a:rPr lang="en-US" sz="3600"/>
              <a:t>Focus on three of them that are mapped to macaque chr X.</a:t>
            </a:r>
            <a:endParaRPr/>
          </a:p>
        </p:txBody>
      </p:sp>
      <p:pic>
        <p:nvPicPr>
          <p:cNvPr descr="" id="110" name=""/>
          <p:cNvPicPr/>
          <p:nvPr/>
        </p:nvPicPr>
        <p:blipFill>
          <a:blip r:embed="rId1"/>
          <a:stretch>
            <a:fillRect/>
          </a:stretch>
        </p:blipFill>
        <p:spPr>
          <a:xfrm>
            <a:off x="403200" y="1918800"/>
            <a:ext cx="3025800" cy="2653200"/>
          </a:xfrm>
          <a:prstGeom prst="rect">
            <a:avLst/>
          </a:prstGeom>
        </p:spPr>
      </p:pic>
      <p:sp>
        <p:nvSpPr>
          <p:cNvPr id="111" name="TextShape 2"/>
          <p:cNvSpPr txBox="1"/>
          <p:nvPr/>
        </p:nvSpPr>
        <p:spPr>
          <a:xfrm>
            <a:off x="4010400" y="4654440"/>
            <a:ext cx="2390400" cy="459360"/>
          </a:xfrm>
          <a:prstGeom prst="rect">
            <a:avLst/>
          </a:prstGeom>
        </p:spPr>
        <p:txBody>
          <a:bodyPr bIns="45000" lIns="90000" rIns="90000" tIns="45000" wrap="none"/>
          <a:p>
            <a:r>
              <a:rPr lang="en-US" sz="2600"/>
              <a:t>Macaque ChrX</a:t>
            </a:r>
            <a:endParaRPr/>
          </a:p>
        </p:txBody>
      </p:sp>
      <p:pic>
        <p:nvPicPr>
          <p:cNvPr descr="" id="112" name=""/>
          <p:cNvPicPr/>
          <p:nvPr/>
        </p:nvPicPr>
        <p:blipFill>
          <a:blip r:embed="rId2"/>
          <a:stretch>
            <a:fillRect/>
          </a:stretch>
        </p:blipFill>
        <p:spPr>
          <a:xfrm>
            <a:off x="3657600" y="1864800"/>
            <a:ext cx="3128400" cy="2707200"/>
          </a:xfrm>
          <a:prstGeom prst="rect">
            <a:avLst/>
          </a:prstGeom>
        </p:spPr>
      </p:pic>
      <p:pic>
        <p:nvPicPr>
          <p:cNvPr descr="" id="113" name=""/>
          <p:cNvPicPr/>
          <p:nvPr/>
        </p:nvPicPr>
        <p:blipFill>
          <a:blip r:embed="rId3"/>
          <a:stretch>
            <a:fillRect/>
          </a:stretch>
        </p:blipFill>
        <p:spPr>
          <a:xfrm>
            <a:off x="6942600" y="1833480"/>
            <a:ext cx="2887200" cy="2738520"/>
          </a:xfrm>
          <a:prstGeom prst="rect">
            <a:avLst/>
          </a:prstGeom>
        </p:spPr>
      </p:pic>
      <p:sp>
        <p:nvSpPr>
          <p:cNvPr id="114" name="TextShape 3"/>
          <p:cNvSpPr txBox="1"/>
          <p:nvPr/>
        </p:nvSpPr>
        <p:spPr>
          <a:xfrm>
            <a:off x="1371600" y="1540800"/>
            <a:ext cx="1155960" cy="346320"/>
          </a:xfrm>
          <a:prstGeom prst="rect">
            <a:avLst/>
          </a:prstGeom>
        </p:spPr>
        <p:txBody>
          <a:bodyPr bIns="45000" lIns="90000" rIns="90000" tIns="45000" wrap="none"/>
          <a:p>
            <a:r>
              <a:rPr lang="en-US"/>
              <a:t>Contig 83</a:t>
            </a:r>
            <a:endParaRPr/>
          </a:p>
        </p:txBody>
      </p:sp>
      <p:sp>
        <p:nvSpPr>
          <p:cNvPr id="115" name="TextShape 4"/>
          <p:cNvSpPr txBox="1"/>
          <p:nvPr/>
        </p:nvSpPr>
        <p:spPr>
          <a:xfrm>
            <a:off x="4523040" y="1518480"/>
            <a:ext cx="1282680" cy="346320"/>
          </a:xfrm>
          <a:prstGeom prst="rect">
            <a:avLst/>
          </a:prstGeom>
        </p:spPr>
        <p:txBody>
          <a:bodyPr bIns="45000" lIns="90000" rIns="90000" tIns="45000" wrap="none"/>
          <a:p>
            <a:r>
              <a:rPr lang="en-US"/>
              <a:t>Contig 149</a:t>
            </a:r>
            <a:endParaRPr/>
          </a:p>
        </p:txBody>
      </p:sp>
      <p:sp>
        <p:nvSpPr>
          <p:cNvPr id="116" name="TextShape 5"/>
          <p:cNvSpPr txBox="1"/>
          <p:nvPr/>
        </p:nvSpPr>
        <p:spPr>
          <a:xfrm>
            <a:off x="7759440" y="1482480"/>
            <a:ext cx="1282680" cy="346320"/>
          </a:xfrm>
          <a:prstGeom prst="rect">
            <a:avLst/>
          </a:prstGeom>
        </p:spPr>
        <p:txBody>
          <a:bodyPr bIns="45000" lIns="90000" rIns="90000" tIns="45000" wrap="none"/>
          <a:p>
            <a:r>
              <a:rPr lang="en-US"/>
              <a:t>Contig 193</a:t>
            </a:r>
            <a:endParaRPr/>
          </a:p>
        </p:txBody>
      </p:sp>
      <p:pic>
        <p:nvPicPr>
          <p:cNvPr descr="" id="117" name=""/>
          <p:cNvPicPr/>
          <p:nvPr/>
        </p:nvPicPr>
        <p:blipFill>
          <a:blip r:embed="rId4"/>
          <a:stretch>
            <a:fillRect/>
          </a:stretch>
        </p:blipFill>
        <p:spPr>
          <a:xfrm>
            <a:off x="3614760" y="5124240"/>
            <a:ext cx="2921040" cy="2190960"/>
          </a:xfrm>
          <a:prstGeom prst="rect">
            <a:avLst/>
          </a:prstGeom>
        </p:spPr>
      </p:pic>
      <p:sp>
        <p:nvSpPr>
          <p:cNvPr id="118" name="TextShape 6"/>
          <p:cNvSpPr txBox="1"/>
          <p:nvPr/>
        </p:nvSpPr>
        <p:spPr>
          <a:xfrm>
            <a:off x="275040" y="6054480"/>
            <a:ext cx="3252960" cy="346320"/>
          </a:xfrm>
          <a:prstGeom prst="rect">
            <a:avLst/>
          </a:prstGeom>
        </p:spPr>
        <p:txBody>
          <a:bodyPr bIns="45000" lIns="90000" rIns="90000" tIns="45000" wrap="none"/>
          <a:p>
            <a:r>
              <a:rPr lang="en-US"/>
              <a:t>Their AAF plots all look like =&gt;</a:t>
            </a:r>
            <a:endParaRPr/>
          </a:p>
        </p:txBody>
      </p:sp>
      <p:sp>
        <p:nvSpPr>
          <p:cNvPr id="119" name="TextShape 7"/>
          <p:cNvSpPr txBox="1"/>
          <p:nvPr/>
        </p:nvSpPr>
        <p:spPr>
          <a:xfrm>
            <a:off x="6462360" y="5943600"/>
            <a:ext cx="3138840" cy="602280"/>
          </a:xfrm>
          <a:prstGeom prst="rect">
            <a:avLst/>
          </a:prstGeom>
        </p:spPr>
        <p:txBody>
          <a:bodyPr bIns="45000" lIns="90000" rIns="90000" tIns="45000" wrap="none"/>
          <a:p>
            <a:r>
              <a:rPr lang="en-US"/>
              <a:t>=&gt; Chr X in 5 Nevis monkeys</a:t>
            </a:r>
            <a:endParaRPr/>
          </a:p>
          <a:p>
            <a:r>
              <a:rPr lang="en-US"/>
              <a:t>is of 2 haplotypes.</a:t>
            </a:r>
            <a:endParaRPr/>
          </a:p>
        </p:txBody>
      </p:sp>
    </p:spTree>
  </p:cSld>
  <p:timing>
    <p:tnLst>
      <p:par>
        <p:cTn dur="indefinite" id="13" nodeType="tmRoot" restart="never">
          <p:childTnLst>
            <p:seq>
              <p:cTn id="14" nodeType="mainSeq">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0" name="TextShape 1"/>
          <p:cNvSpPr txBox="1"/>
          <p:nvPr/>
        </p:nvSpPr>
        <p:spPr>
          <a:xfrm>
            <a:off x="504000" y="346320"/>
            <a:ext cx="9071640" cy="1172160"/>
          </a:xfrm>
          <a:prstGeom prst="rect">
            <a:avLst/>
          </a:prstGeom>
        </p:spPr>
        <p:txBody>
          <a:bodyPr anchor="ctr" bIns="0" lIns="0" rIns="0" tIns="0" wrap="none"/>
          <a:p>
            <a:pPr algn="ctr"/>
            <a:r>
              <a:rPr lang="en-US"/>
              <a:t>What are they suggesting?</a:t>
            </a:r>
            <a:endParaRPr/>
          </a:p>
        </p:txBody>
      </p:sp>
      <p:sp>
        <p:nvSpPr>
          <p:cNvPr id="121" name="TextShape 2"/>
          <p:cNvSpPr txBox="1"/>
          <p:nvPr/>
        </p:nvSpPr>
        <p:spPr>
          <a:xfrm>
            <a:off x="457200" y="1828800"/>
            <a:ext cx="9071640" cy="4989600"/>
          </a:xfrm>
          <a:prstGeom prst="rect">
            <a:avLst/>
          </a:prstGeom>
        </p:spPr>
        <p:txBody>
          <a:bodyPr bIns="0" lIns="0" rIns="0" tIns="0" wrap="none"/>
          <a:p>
            <a:pPr>
              <a:buSzPct val="45000"/>
              <a:buFont typeface="StarSymbol"/>
              <a:buChar char=""/>
            </a:pPr>
            <a:r>
              <a:rPr lang="en-US"/>
              <a:t>St. Kitts and Nevis populations are separate  and quite different from each other.</a:t>
            </a:r>
            <a:endParaRPr/>
          </a:p>
          <a:p>
            <a:pPr>
              <a:buSzPct val="45000"/>
              <a:buFont typeface="StarSymbol"/>
              <a:buChar char=""/>
            </a:pPr>
            <a:r>
              <a:rPr lang="en-US"/>
              <a:t>In some genomic regions, there is correlation of AAF, suggesting a common ancestry.</a:t>
            </a:r>
            <a:endParaRPr/>
          </a:p>
          <a:p>
            <a:pPr>
              <a:buSzPct val="45000"/>
              <a:buFont typeface="StarSymbol"/>
              <a:buChar char=""/>
            </a:pPr>
            <a:r>
              <a:rPr lang="en-US"/>
              <a:t>In some genomic regions, one population (5 monkeys in total though) is composed of 2 or 3 haplotypes, esp. the contigs on chr X.</a:t>
            </a:r>
            <a:endParaRPr/>
          </a:p>
          <a:p>
            <a:pPr>
              <a:buSzPct val="45000"/>
              <a:buFont typeface="StarSymbol"/>
              <a:buChar char=""/>
            </a:pPr>
            <a:r>
              <a:rPr lang="en-US"/>
              <a:t>All in all, data suggests the two populations have gone through a severe bottleneck in the past.</a:t>
            </a:r>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TextShape 1"/>
          <p:cNvSpPr txBox="1"/>
          <p:nvPr/>
        </p:nvSpPr>
        <p:spPr>
          <a:xfrm>
            <a:off x="504000" y="346320"/>
            <a:ext cx="9071640" cy="1172160"/>
          </a:xfrm>
          <a:prstGeom prst="rect">
            <a:avLst/>
          </a:prstGeom>
        </p:spPr>
        <p:txBody>
          <a:bodyPr anchor="ctr" bIns="0" lIns="0" rIns="0" tIns="0" wrap="none"/>
          <a:p>
            <a:pPr algn="ctr"/>
            <a:r>
              <a:rPr lang="en-US" sz="3600"/>
              <a:t>BTW, the three contigs that are all mapped to chr X suggest this structural event.</a:t>
            </a:r>
            <a:endParaRPr/>
          </a:p>
        </p:txBody>
      </p:sp>
      <p:pic>
        <p:nvPicPr>
          <p:cNvPr descr="" id="123" name=""/>
          <p:cNvPicPr/>
          <p:nvPr/>
        </p:nvPicPr>
        <p:blipFill>
          <a:blip r:embed="rId1"/>
          <a:stretch>
            <a:fillRect/>
          </a:stretch>
        </p:blipFill>
        <p:spPr>
          <a:xfrm>
            <a:off x="211680" y="2239560"/>
            <a:ext cx="10079640" cy="2614320"/>
          </a:xfrm>
          <a:prstGeom prst="rect">
            <a:avLst/>
          </a:prstGeom>
        </p:spPr>
      </p:pic>
      <p:sp>
        <p:nvSpPr>
          <p:cNvPr id="124" name="TextShape 2"/>
          <p:cNvSpPr txBox="1"/>
          <p:nvPr/>
        </p:nvSpPr>
        <p:spPr>
          <a:xfrm>
            <a:off x="1581840" y="5751000"/>
            <a:ext cx="4287960" cy="346320"/>
          </a:xfrm>
          <a:prstGeom prst="rect">
            <a:avLst/>
          </a:prstGeom>
        </p:spPr>
        <p:txBody>
          <a:bodyPr bIns="45000" lIns="90000" rIns="90000" tIns="45000" wrap="none"/>
          <a:p>
            <a:r>
              <a:rPr lang="en-US"/>
              <a:t>Duplication + inversion + translocation??</a:t>
            </a:r>
            <a:endParaRPr/>
          </a:p>
        </p:txBody>
      </p:sp>
    </p:spTree>
  </p:cSld>
  <p:timing>
    <p:tnLst>
      <p:par>
        <p:cTn dur="indefinite" id="15" nodeType="tmRoot" restart="never">
          <p:childTnLst>
            <p:seq>
              <p:cTn id="16" nodeType="mainSeq">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TextShape 1"/>
          <p:cNvSpPr txBox="1"/>
          <p:nvPr/>
        </p:nvSpPr>
        <p:spPr>
          <a:xfrm>
            <a:off x="504000" y="346320"/>
            <a:ext cx="9071640" cy="1172160"/>
          </a:xfrm>
          <a:prstGeom prst="rect">
            <a:avLst/>
          </a:prstGeom>
        </p:spPr>
        <p:txBody>
          <a:bodyPr anchor="ctr" bIns="0" lIns="0" rIns="0" tIns="0" wrap="none"/>
          <a:p>
            <a:pPr algn="ctr"/>
            <a:r>
              <a:rPr lang="en-US"/>
              <a:t>VRC v.s. St. Kitts &amp; Nevis</a:t>
            </a:r>
            <a:endParaRPr/>
          </a:p>
        </p:txBody>
      </p:sp>
      <p:sp>
        <p:nvSpPr>
          <p:cNvPr id="126" name="TextShape 2"/>
          <p:cNvSpPr txBox="1"/>
          <p:nvPr/>
        </p:nvSpPr>
        <p:spPr>
          <a:xfrm>
            <a:off x="504000" y="1769040"/>
            <a:ext cx="9071640" cy="4989600"/>
          </a:xfrm>
          <a:prstGeom prst="rect">
            <a:avLst/>
          </a:prstGeom>
        </p:spPr>
        <p:txBody>
          <a:bodyPr bIns="0" lIns="0" rIns="0" tIns="0" wrap="none"/>
          <a:p>
            <a:pPr>
              <a:buSzPct val="45000"/>
              <a:buFont typeface="StarSymbol"/>
              <a:buChar char=""/>
            </a:pPr>
            <a:r>
              <a:rPr lang="en-US"/>
              <a:t>Mating in VRC is by no means in HWE. We could not use all 116 sequenced VRC monkeys to estimate allele frequency because HWE is assumed in samtools.</a:t>
            </a:r>
            <a:endParaRPr/>
          </a:p>
          <a:p>
            <a:pPr>
              <a:buSzPct val="45000"/>
              <a:buFont typeface="StarSymbol"/>
              <a:buChar char=""/>
            </a:pPr>
            <a:r>
              <a:rPr lang="en-US"/>
              <a:t>So we picked 15 most-distant ones among the 116 sequenced to form a VRC sub-population.</a:t>
            </a:r>
            <a:endParaRPr/>
          </a:p>
          <a:p>
            <a:pPr>
              <a:buSzPct val="45000"/>
              <a:buFont typeface="StarSymbol"/>
              <a:buChar char=""/>
            </a:pPr>
            <a:r>
              <a:rPr lang="en-US"/>
              <a:t>We ran the variant-calling pipeline on this 15-distant-VRC population and compare the AAF (Alternative Allele Frequency) with 5 St. Kitts and Nevis monkeys.</a:t>
            </a:r>
            <a:endParaRPr/>
          </a:p>
        </p:txBody>
      </p:sp>
    </p:spTree>
  </p:cSld>
  <p:timing>
    <p:tnLst>
      <p:par>
        <p:cTn dur="indefinite" id="17" nodeType="tmRoot" restart="never">
          <p:childTnLst>
            <p:seq>
              <p:cTn id="18" nodeType="mainSeq">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504000" y="346320"/>
            <a:ext cx="9071640" cy="1172160"/>
          </a:xfrm>
          <a:prstGeom prst="rect">
            <a:avLst/>
          </a:prstGeom>
        </p:spPr>
        <p:txBody>
          <a:bodyPr anchor="ctr" bIns="0" lIns="0" rIns="0" tIns="0" wrap="none"/>
          <a:p>
            <a:pPr algn="ctr"/>
            <a:r>
              <a:rPr lang="en-US"/>
              <a:t>Most contigs look like Contig1:</a:t>
            </a:r>
            <a:endParaRPr/>
          </a:p>
        </p:txBody>
      </p:sp>
      <p:pic>
        <p:nvPicPr>
          <p:cNvPr descr="" id="128" name=""/>
          <p:cNvPicPr/>
          <p:nvPr/>
        </p:nvPicPr>
        <p:blipFill>
          <a:blip r:embed="rId1"/>
          <a:stretch>
            <a:fillRect/>
          </a:stretch>
        </p:blipFill>
        <p:spPr>
          <a:xfrm>
            <a:off x="73080" y="1261800"/>
            <a:ext cx="5413320" cy="3950280"/>
          </a:xfrm>
          <a:prstGeom prst="rect">
            <a:avLst/>
          </a:prstGeom>
        </p:spPr>
      </p:pic>
      <p:pic>
        <p:nvPicPr>
          <p:cNvPr descr="" id="129" name=""/>
          <p:cNvPicPr/>
          <p:nvPr/>
        </p:nvPicPr>
        <p:blipFill>
          <a:blip r:embed="rId2"/>
          <a:stretch>
            <a:fillRect/>
          </a:stretch>
        </p:blipFill>
        <p:spPr>
          <a:xfrm>
            <a:off x="4800600" y="3573360"/>
            <a:ext cx="5175360" cy="3881520"/>
          </a:xfrm>
          <a:prstGeom prst="rect">
            <a:avLst/>
          </a:prstGeom>
        </p:spPr>
      </p:pic>
      <p:sp>
        <p:nvSpPr>
          <p:cNvPr id="130" name="TextShape 2"/>
          <p:cNvSpPr txBox="1"/>
          <p:nvPr/>
        </p:nvSpPr>
        <p:spPr>
          <a:xfrm>
            <a:off x="1232280" y="5312160"/>
            <a:ext cx="3073320" cy="346320"/>
          </a:xfrm>
          <a:prstGeom prst="rect">
            <a:avLst/>
          </a:prstGeom>
        </p:spPr>
        <p:txBody>
          <a:bodyPr bIns="45000" lIns="90000" rIns="90000" tIns="45000" wrap="none"/>
          <a:p>
            <a:r>
              <a:rPr lang="en-US"/>
              <a:t>15DistantVRC v.s. 5 St. Kitts</a:t>
            </a:r>
            <a:endParaRPr/>
          </a:p>
        </p:txBody>
      </p:sp>
      <p:sp>
        <p:nvSpPr>
          <p:cNvPr id="131" name="TextShape 3"/>
          <p:cNvSpPr txBox="1"/>
          <p:nvPr/>
        </p:nvSpPr>
        <p:spPr>
          <a:xfrm>
            <a:off x="5842080" y="3203280"/>
            <a:ext cx="2853720" cy="346320"/>
          </a:xfrm>
          <a:prstGeom prst="rect">
            <a:avLst/>
          </a:prstGeom>
        </p:spPr>
        <p:txBody>
          <a:bodyPr bIns="45000" lIns="90000" rIns="90000" tIns="45000" wrap="none"/>
          <a:p>
            <a:r>
              <a:rPr lang="en-US"/>
              <a:t>15DistantVRC v.s. 5 Nevis</a:t>
            </a:r>
            <a:endParaRPr/>
          </a:p>
        </p:txBody>
      </p:sp>
    </p:spTree>
  </p:cSld>
  <p:timing>
    <p:tnLst>
      <p:par>
        <p:cTn dur="indefinite" id="19" nodeType="tmRoot" restart="never">
          <p:childTnLst>
            <p:seq>
              <p:cTn id="20" nodeType="mainSeq">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TextShape 1"/>
          <p:cNvSpPr txBox="1"/>
          <p:nvPr/>
        </p:nvSpPr>
        <p:spPr>
          <a:xfrm>
            <a:off x="504000" y="307440"/>
            <a:ext cx="9071640" cy="1250280"/>
          </a:xfrm>
          <a:prstGeom prst="rect">
            <a:avLst/>
          </a:prstGeom>
        </p:spPr>
        <p:txBody>
          <a:bodyPr anchor="ctr" bIns="0" lIns="0" rIns="0" tIns="0" wrap="none"/>
          <a:p>
            <a:pPr algn="ctr"/>
            <a:r>
              <a:rPr lang="en-US"/>
              <a:t>How many variants that are unique to each population in this contig.</a:t>
            </a:r>
            <a:endParaRPr/>
          </a:p>
        </p:txBody>
      </p:sp>
      <p:sp>
        <p:nvSpPr>
          <p:cNvPr id="133" name="TextShape 2"/>
          <p:cNvSpPr txBox="1"/>
          <p:nvPr/>
        </p:nvSpPr>
        <p:spPr>
          <a:xfrm>
            <a:off x="504000" y="1769040"/>
            <a:ext cx="9071640" cy="4989600"/>
          </a:xfrm>
          <a:prstGeom prst="rect">
            <a:avLst/>
          </a:prstGeom>
        </p:spPr>
        <p:txBody>
          <a:bodyPr bIns="0" lIns="0" rIns="0" tIns="0" wrap="none"/>
          <a:p>
            <a:pPr>
              <a:buSzPct val="45000"/>
              <a:buFont typeface="StarSymbol"/>
              <a:buChar char=""/>
            </a:pPr>
            <a:r>
              <a:rPr b="1" lang="en-US" sz="2200">
                <a:latin typeface="Times New Roman"/>
              </a:rPr>
              <a:t>5,660 (12.1%) St. Kitts</a:t>
            </a:r>
            <a:r>
              <a:rPr lang="en-US" sz="2200">
                <a:latin typeface="Times New Roman"/>
              </a:rPr>
              <a:t> variants are not polymorphic in 15 distant VRC monkeys.</a:t>
            </a:r>
            <a:r>
              <a:rPr b="1" lang="en-US" sz="2200">
                <a:latin typeface="Times New Roman"/>
              </a:rPr>
              <a:t> 20,882 (33.8%) for variants from 15 distant VRC</a:t>
            </a:r>
            <a:r>
              <a:rPr lang="en-US" sz="2200">
                <a:latin typeface="Times New Roman"/>
              </a:rPr>
              <a:t> monkeys are not polymorphic in 5 St. Kitts monkeys.</a:t>
            </a:r>
            <a:endParaRPr/>
          </a:p>
          <a:p>
            <a:pPr>
              <a:buSzPct val="45000"/>
              <a:buFont typeface="StarSymbol"/>
              <a:buChar char=""/>
            </a:pPr>
            <a:r>
              <a:rPr b="1" lang="en-US" sz="2200">
                <a:latin typeface="Times New Roman"/>
              </a:rPr>
              <a:t>4,172 (9.9%) Nevis variants </a:t>
            </a:r>
            <a:r>
              <a:rPr lang="en-US" sz="2200">
                <a:latin typeface="Times New Roman"/>
              </a:rPr>
              <a:t>are not polymorphic in 15 distant VRC monkeys. </a:t>
            </a:r>
            <a:r>
              <a:rPr b="1" lang="en-US" sz="2200">
                <a:latin typeface="Times New Roman"/>
              </a:rPr>
              <a:t>23,971 (38.8%) for variants from 15 distant VRC</a:t>
            </a:r>
            <a:r>
              <a:rPr lang="en-US" sz="2200">
                <a:latin typeface="Times New Roman"/>
              </a:rPr>
              <a:t> monkeys are not polymorphic in 5 Nevis monkeys.</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 name="TextShape 1"/>
          <p:cNvSpPr txBox="1"/>
          <p:nvPr/>
        </p:nvSpPr>
        <p:spPr>
          <a:xfrm>
            <a:off x="503280" y="260640"/>
            <a:ext cx="9067680" cy="1341000"/>
          </a:xfrm>
          <a:prstGeom prst="rect">
            <a:avLst/>
          </a:prstGeom>
        </p:spPr>
        <p:txBody>
          <a:bodyPr anchor="ctr" bIns="0" lIns="0" rIns="0" tIns="0"/>
          <a:p>
            <a:pPr algn="ctr"/>
            <a:r>
              <a:rPr lang="en-US"/>
              <a:t>Median-sized contigs (10kb-100kb) have lots of missing bases.</a:t>
            </a:r>
            <a:endParaRPr/>
          </a:p>
        </p:txBody>
      </p:sp>
      <p:sp>
        <p:nvSpPr>
          <p:cNvPr id="17" name="TextShape 2"/>
          <p:cNvSpPr txBox="1"/>
          <p:nvPr/>
        </p:nvSpPr>
        <p:spPr>
          <a:xfrm>
            <a:off x="503280" y="1991160"/>
            <a:ext cx="9067680" cy="4898160"/>
          </a:xfrm>
          <a:prstGeom prst="rect">
            <a:avLst/>
          </a:prstGeom>
        </p:spPr>
      </p:sp>
      <p:pic>
        <p:nvPicPr>
          <p:cNvPr descr="" id="18" name=""/>
          <p:cNvPicPr/>
          <p:nvPr/>
        </p:nvPicPr>
        <p:blipFill>
          <a:blip r:embed="rId1"/>
          <a:stretch>
            <a:fillRect/>
          </a:stretch>
        </p:blipFill>
        <p:spPr>
          <a:xfrm>
            <a:off x="1443600" y="1600200"/>
            <a:ext cx="7315200" cy="5486400"/>
          </a:xfrm>
          <a:prstGeom prst="rect">
            <a:avLst/>
          </a:prstGeom>
        </p:spPr>
      </p:pic>
      <p:sp>
        <p:nvSpPr>
          <p:cNvPr id="19" name="CustomShape 3"/>
          <p:cNvSpPr/>
          <p:nvPr/>
        </p:nvSpPr>
        <p:spPr>
          <a:xfrm>
            <a:off x="2286000" y="3657600"/>
            <a:ext cx="4343400" cy="1600200"/>
          </a:xfrm>
          <a:prstGeom prst="ellipse">
            <a:avLst/>
          </a:prstGeom>
          <a:ln w="36720">
            <a:solidFill>
              <a:srgbClr val="ff0000"/>
            </a:solidFill>
            <a:round/>
          </a:ln>
        </p:spPr>
      </p:sp>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TextShape 1"/>
          <p:cNvSpPr txBox="1"/>
          <p:nvPr/>
        </p:nvSpPr>
        <p:spPr>
          <a:xfrm>
            <a:off x="504000" y="22320"/>
            <a:ext cx="9071640" cy="1172160"/>
          </a:xfrm>
          <a:prstGeom prst="rect">
            <a:avLst/>
          </a:prstGeom>
        </p:spPr>
        <p:txBody>
          <a:bodyPr anchor="ctr" bIns="0" lIns="0" rIns="0" tIns="0" wrap="none"/>
          <a:p>
            <a:pPr algn="ctr"/>
            <a:r>
              <a:rPr lang="en-US"/>
              <a:t>A couple of outliers:</a:t>
            </a:r>
            <a:endParaRPr/>
          </a:p>
        </p:txBody>
      </p:sp>
      <p:sp>
        <p:nvSpPr>
          <p:cNvPr id="135" name="TextShape 2"/>
          <p:cNvSpPr txBox="1"/>
          <p:nvPr/>
        </p:nvSpPr>
        <p:spPr>
          <a:xfrm>
            <a:off x="504000" y="1769040"/>
            <a:ext cx="9071640" cy="4989600"/>
          </a:xfrm>
          <a:prstGeom prst="rect">
            <a:avLst/>
          </a:prstGeom>
        </p:spPr>
      </p:sp>
      <p:pic>
        <p:nvPicPr>
          <p:cNvPr descr="" id="136" name=""/>
          <p:cNvPicPr/>
          <p:nvPr/>
        </p:nvPicPr>
        <p:blipFill>
          <a:blip r:embed="rId1"/>
          <a:stretch>
            <a:fillRect/>
          </a:stretch>
        </p:blipFill>
        <p:spPr>
          <a:xfrm>
            <a:off x="194760" y="1371600"/>
            <a:ext cx="3378240" cy="2533680"/>
          </a:xfrm>
          <a:prstGeom prst="rect">
            <a:avLst/>
          </a:prstGeom>
        </p:spPr>
      </p:pic>
      <p:pic>
        <p:nvPicPr>
          <p:cNvPr descr="" id="137" name=""/>
          <p:cNvPicPr/>
          <p:nvPr/>
        </p:nvPicPr>
        <p:blipFill>
          <a:blip r:embed="rId2"/>
          <a:stretch>
            <a:fillRect/>
          </a:stretch>
        </p:blipFill>
        <p:spPr>
          <a:xfrm>
            <a:off x="3297600" y="1377720"/>
            <a:ext cx="3344400" cy="2508480"/>
          </a:xfrm>
          <a:prstGeom prst="rect">
            <a:avLst/>
          </a:prstGeom>
        </p:spPr>
      </p:pic>
      <p:pic>
        <p:nvPicPr>
          <p:cNvPr descr="" id="138" name=""/>
          <p:cNvPicPr/>
          <p:nvPr/>
        </p:nvPicPr>
        <p:blipFill>
          <a:blip r:embed="rId3"/>
          <a:stretch>
            <a:fillRect/>
          </a:stretch>
        </p:blipFill>
        <p:spPr>
          <a:xfrm>
            <a:off x="6370200" y="1299600"/>
            <a:ext cx="3448800" cy="2586600"/>
          </a:xfrm>
          <a:prstGeom prst="rect">
            <a:avLst/>
          </a:prstGeom>
        </p:spPr>
      </p:pic>
      <p:pic>
        <p:nvPicPr>
          <p:cNvPr descr="" id="139" name=""/>
          <p:cNvPicPr/>
          <p:nvPr/>
        </p:nvPicPr>
        <p:blipFill>
          <a:blip r:embed="rId4"/>
          <a:stretch>
            <a:fillRect/>
          </a:stretch>
        </p:blipFill>
        <p:spPr>
          <a:xfrm>
            <a:off x="0" y="4332600"/>
            <a:ext cx="3555720" cy="2666880"/>
          </a:xfrm>
          <a:prstGeom prst="rect">
            <a:avLst/>
          </a:prstGeom>
        </p:spPr>
      </p:pic>
      <p:pic>
        <p:nvPicPr>
          <p:cNvPr descr="" id="140" name=""/>
          <p:cNvPicPr/>
          <p:nvPr/>
        </p:nvPicPr>
        <p:blipFill>
          <a:blip r:embed="rId5"/>
          <a:stretch>
            <a:fillRect/>
          </a:stretch>
        </p:blipFill>
        <p:spPr>
          <a:xfrm>
            <a:off x="3153600" y="4343400"/>
            <a:ext cx="3555720" cy="2666880"/>
          </a:xfrm>
          <a:prstGeom prst="rect">
            <a:avLst/>
          </a:prstGeom>
        </p:spPr>
      </p:pic>
      <p:pic>
        <p:nvPicPr>
          <p:cNvPr descr="" id="141" name=""/>
          <p:cNvPicPr/>
          <p:nvPr/>
        </p:nvPicPr>
        <p:blipFill>
          <a:blip r:embed="rId6"/>
          <a:stretch>
            <a:fillRect/>
          </a:stretch>
        </p:blipFill>
        <p:spPr>
          <a:xfrm>
            <a:off x="6367320" y="4307400"/>
            <a:ext cx="3668400" cy="2751480"/>
          </a:xfrm>
          <a:prstGeom prst="rect">
            <a:avLst/>
          </a:prstGeom>
        </p:spPr>
      </p:pic>
      <p:sp>
        <p:nvSpPr>
          <p:cNvPr id="142" name="TextShape 3"/>
          <p:cNvSpPr txBox="1"/>
          <p:nvPr/>
        </p:nvSpPr>
        <p:spPr>
          <a:xfrm>
            <a:off x="72000" y="1025280"/>
            <a:ext cx="3073320" cy="346320"/>
          </a:xfrm>
          <a:prstGeom prst="rect">
            <a:avLst/>
          </a:prstGeom>
        </p:spPr>
        <p:txBody>
          <a:bodyPr bIns="45000" lIns="90000" rIns="90000" tIns="45000" wrap="none"/>
          <a:p>
            <a:r>
              <a:rPr lang="en-US"/>
              <a:t>15DistantVRC v.s. 5 St. Kitts</a:t>
            </a:r>
            <a:endParaRPr/>
          </a:p>
        </p:txBody>
      </p:sp>
      <p:sp>
        <p:nvSpPr>
          <p:cNvPr id="143" name="TextShape 4"/>
          <p:cNvSpPr txBox="1"/>
          <p:nvPr/>
        </p:nvSpPr>
        <p:spPr>
          <a:xfrm>
            <a:off x="118080" y="3925080"/>
            <a:ext cx="2853720" cy="346320"/>
          </a:xfrm>
          <a:prstGeom prst="rect">
            <a:avLst/>
          </a:prstGeom>
        </p:spPr>
        <p:txBody>
          <a:bodyPr bIns="45000" lIns="90000" rIns="90000" tIns="45000" wrap="none"/>
          <a:p>
            <a:r>
              <a:rPr lang="en-US"/>
              <a:t>15DistantVRC v.s. 5 Nevis</a:t>
            </a:r>
            <a:endParaRPr/>
          </a:p>
        </p:txBody>
      </p:sp>
    </p:spTree>
  </p:cSld>
  <p:timing>
    <p:tnLst>
      <p:par>
        <p:cTn dur="indefinite" id="21" nodeType="tmRoot" restart="never">
          <p:childTnLst>
            <p:seq>
              <p:cTn id="22" nodeType="mainSeq">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4" name="TextShape 1"/>
          <p:cNvSpPr txBox="1"/>
          <p:nvPr/>
        </p:nvSpPr>
        <p:spPr>
          <a:xfrm>
            <a:off x="504000" y="346320"/>
            <a:ext cx="9071640" cy="1172160"/>
          </a:xfrm>
          <a:prstGeom prst="rect">
            <a:avLst/>
          </a:prstGeom>
        </p:spPr>
        <p:txBody>
          <a:bodyPr anchor="ctr" bIns="0" lIns="0" rIns="0" tIns="0" wrap="none"/>
          <a:p>
            <a:pPr algn="ctr"/>
            <a:r>
              <a:rPr lang="en-US"/>
              <a:t>VRC v.s. St. Kitts &amp; Nevis</a:t>
            </a:r>
            <a:endParaRPr/>
          </a:p>
        </p:txBody>
      </p:sp>
      <p:sp>
        <p:nvSpPr>
          <p:cNvPr id="145" name="TextShape 2"/>
          <p:cNvSpPr txBox="1"/>
          <p:nvPr/>
        </p:nvSpPr>
        <p:spPr>
          <a:xfrm>
            <a:off x="504000" y="1769040"/>
            <a:ext cx="9071640" cy="4989600"/>
          </a:xfrm>
          <a:prstGeom prst="rect">
            <a:avLst/>
          </a:prstGeom>
        </p:spPr>
        <p:txBody>
          <a:bodyPr bIns="0" lIns="0" rIns="0" tIns="0" wrap="none"/>
          <a:p>
            <a:pPr>
              <a:buSzPct val="45000"/>
              <a:buFont typeface="StarSymbol"/>
              <a:buChar char=""/>
            </a:pPr>
            <a:r>
              <a:rPr lang="en-US"/>
              <a:t>VRC has contribution from both St. Kitts and Nevis population.</a:t>
            </a:r>
            <a:endParaRPr/>
          </a:p>
          <a:p>
            <a:pPr>
              <a:buSzPct val="45000"/>
              <a:buFont typeface="StarSymbol"/>
              <a:buChar char=""/>
            </a:pPr>
            <a:r>
              <a:rPr lang="en-US"/>
              <a:t>Based on eyeballing AAF correlation, the contribution from St. Kitts is larger than that from Nevis.</a:t>
            </a:r>
            <a:endParaRPr/>
          </a:p>
          <a:p>
            <a:pPr>
              <a:buSzPct val="45000"/>
              <a:buFont typeface="StarSymbol"/>
              <a:buChar char=""/>
            </a:pPr>
            <a:r>
              <a:rPr lang="en-US"/>
              <a:t>There are regions (esp. chr X) that little correlation exists between VRC and St. Kitts/Nevis.</a:t>
            </a:r>
            <a:endParaRPr/>
          </a:p>
        </p:txBody>
      </p:sp>
    </p:spTree>
  </p:cSld>
  <p:timing>
    <p:tnLst>
      <p:par>
        <p:cTn dur="indefinite" id="23" nodeType="tmRoot" restart="never">
          <p:childTnLst>
            <p:seq>
              <p:cTn id="24" nodeType="mainSeq">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6" name="TextShape 1"/>
          <p:cNvSpPr txBox="1"/>
          <p:nvPr/>
        </p:nvSpPr>
        <p:spPr>
          <a:xfrm>
            <a:off x="504000" y="346320"/>
            <a:ext cx="9071640" cy="1172160"/>
          </a:xfrm>
          <a:prstGeom prst="rect">
            <a:avLst/>
          </a:prstGeom>
        </p:spPr>
        <p:txBody>
          <a:bodyPr anchor="ctr" bIns="0" lIns="0" rIns="0" tIns="0" wrap="none"/>
          <a:p>
            <a:pPr algn="ctr"/>
            <a:r>
              <a:rPr lang="en-US"/>
              <a:t>Outlook</a:t>
            </a:r>
            <a:endParaRPr/>
          </a:p>
        </p:txBody>
      </p:sp>
      <p:sp>
        <p:nvSpPr>
          <p:cNvPr id="147" name="TextShape 2"/>
          <p:cNvSpPr txBox="1"/>
          <p:nvPr/>
        </p:nvSpPr>
        <p:spPr>
          <a:xfrm>
            <a:off x="504000" y="1756800"/>
            <a:ext cx="9071640" cy="5013720"/>
          </a:xfrm>
          <a:prstGeom prst="rect">
            <a:avLst/>
          </a:prstGeom>
        </p:spPr>
        <p:txBody>
          <a:bodyPr anchor="ctr" bIns="0" lIns="0" rIns="0" tIns="0" wrap="none"/>
          <a:p>
            <a:pPr>
              <a:buBlip>
                <a:blip r:embed="rId1"/>
              </a:buBlip>
            </a:pPr>
            <a:r>
              <a:rPr lang="en-US"/>
              <a:t>Refine the pipeline</a:t>
            </a:r>
            <a:endParaRPr/>
          </a:p>
          <a:p>
            <a:pPr lvl="1">
              <a:buBlip>
                <a:blip r:embed="rId2"/>
              </a:buBlip>
            </a:pPr>
            <a:r>
              <a:rPr lang="en-US"/>
              <a:t>Filter based on depth, strand bias, etc.</a:t>
            </a:r>
            <a:endParaRPr/>
          </a:p>
          <a:p>
            <a:pPr lvl="1">
              <a:buBlip>
                <a:blip r:embed="rId3"/>
              </a:buBlip>
            </a:pPr>
            <a:r>
              <a:rPr lang="en-US"/>
              <a:t>Try ungapped alignment, which is good for avoiding highly-polymorphic regions.</a:t>
            </a:r>
            <a:endParaRPr/>
          </a:p>
          <a:p>
            <a:pPr>
              <a:buBlip>
                <a:blip r:embed="rId4"/>
              </a:buBlip>
            </a:pPr>
            <a:r>
              <a:rPr lang="en-US"/>
              <a:t>Population genetic measures:</a:t>
            </a:r>
            <a:endParaRPr/>
          </a:p>
          <a:p>
            <a:pPr lvl="1">
              <a:buBlip>
                <a:blip r:embed="rId5"/>
              </a:buBlip>
            </a:pPr>
            <a:r>
              <a:rPr lang="en-US"/>
              <a:t>Nucleotide diversity</a:t>
            </a:r>
            <a:endParaRPr/>
          </a:p>
          <a:p>
            <a:pPr lvl="1">
              <a:buBlip>
                <a:blip r:embed="rId6"/>
              </a:buBlip>
            </a:pPr>
            <a:r>
              <a:rPr lang="en-US"/>
              <a:t>LD in different populations</a:t>
            </a:r>
            <a:endParaRPr/>
          </a:p>
          <a:p>
            <a:pPr lvl="1">
              <a:buBlip>
                <a:blip r:embed="rId7"/>
              </a:buBlip>
            </a:pPr>
            <a:r>
              <a:rPr lang="en-US"/>
              <a:t>Fst</a:t>
            </a:r>
            <a:endParaRPr/>
          </a:p>
          <a:p>
            <a:pPr lvl="1">
              <a:buBlip>
                <a:blip r:embed="rId8"/>
              </a:buBlip>
            </a:pPr>
            <a:r>
              <a:rPr lang="en-US"/>
              <a:t>Estimate ancestral population size and divergence time using human &amp; macaque as outgroup.</a:t>
            </a: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8" name="TextShape 1"/>
          <p:cNvSpPr txBox="1"/>
          <p:nvPr/>
        </p:nvSpPr>
        <p:spPr>
          <a:xfrm>
            <a:off x="504000" y="346320"/>
            <a:ext cx="9071640" cy="1172160"/>
          </a:xfrm>
          <a:prstGeom prst="rect">
            <a:avLst/>
          </a:prstGeom>
        </p:spPr>
        <p:txBody>
          <a:bodyPr anchor="ctr" bIns="0" lIns="0" rIns="0" tIns="0" wrap="none"/>
          <a:p>
            <a:pPr algn="ctr"/>
            <a:r>
              <a:rPr lang="en-US"/>
              <a:t>Acknowledgement</a:t>
            </a:r>
            <a:endParaRPr/>
          </a:p>
        </p:txBody>
      </p:sp>
      <p:sp>
        <p:nvSpPr>
          <p:cNvPr id="149" name="TextShape 2"/>
          <p:cNvSpPr txBox="1"/>
          <p:nvPr/>
        </p:nvSpPr>
        <p:spPr>
          <a:xfrm>
            <a:off x="504000" y="1814040"/>
            <a:ext cx="9071640" cy="4899240"/>
          </a:xfrm>
          <a:prstGeom prst="rect">
            <a:avLst/>
          </a:prstGeom>
        </p:spPr>
        <p:txBody>
          <a:bodyPr anchor="ctr" bIns="0" lIns="0" rIns="0" tIns="0" wrap="none"/>
          <a:p>
            <a:pPr algn="ctr"/>
            <a:r>
              <a:rPr lang="en-US"/>
              <a:t>Everyone in the room, etc.</a:t>
            </a:r>
            <a:endParaRPr/>
          </a:p>
        </p:txBody>
      </p:sp>
    </p:spTree>
  </p:cSld>
  <p:timing>
    <p:tnLst>
      <p:par>
        <p:cTn dur="indefinite" id="25" nodeType="tmRoot" restart="never">
          <p:childTnLst>
            <p:seq>
              <p:cTn id="26" nodeType="mainSeq">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 name="TextShape 1"/>
          <p:cNvSpPr txBox="1"/>
          <p:nvPr/>
        </p:nvSpPr>
        <p:spPr>
          <a:xfrm>
            <a:off x="504000" y="346320"/>
            <a:ext cx="9071640" cy="1172160"/>
          </a:xfrm>
          <a:prstGeom prst="rect">
            <a:avLst/>
          </a:prstGeom>
        </p:spPr>
        <p:txBody>
          <a:bodyPr anchor="ctr" bIns="0" lIns="0" rIns="0" tIns="0" wrap="none"/>
          <a:p>
            <a:pPr algn="ctr"/>
            <a:r>
              <a:rPr lang="en-US"/>
              <a:t>Data: Population Sequencing</a:t>
            </a:r>
            <a:endParaRPr/>
          </a:p>
        </p:txBody>
      </p:sp>
      <p:sp>
        <p:nvSpPr>
          <p:cNvPr id="21" name="TextShape 2"/>
          <p:cNvSpPr txBox="1"/>
          <p:nvPr/>
        </p:nvSpPr>
        <p:spPr>
          <a:xfrm>
            <a:off x="504000" y="1814040"/>
            <a:ext cx="9071640" cy="4899240"/>
          </a:xfrm>
          <a:prstGeom prst="rect">
            <a:avLst/>
          </a:prstGeom>
        </p:spPr>
        <p:txBody>
          <a:bodyPr anchor="ctr" bIns="0" lIns="0" rIns="0" tIns="0" wrap="none"/>
          <a:p>
            <a:pPr>
              <a:buBlip>
                <a:blip r:embed="rId1"/>
              </a:buBlip>
            </a:pPr>
            <a:r>
              <a:rPr lang="en-US"/>
              <a:t>116 out of ~1000 VRC monkeys</a:t>
            </a:r>
            <a:endParaRPr/>
          </a:p>
          <a:p>
            <a:pPr lvl="1">
              <a:buBlip>
                <a:blip r:embed="rId2"/>
              </a:buBlip>
            </a:pPr>
            <a:r>
              <a:rPr lang="en-US"/>
              <a:t>Most are sequenced by Solexa PE at 4-5X.</a:t>
            </a:r>
            <a:endParaRPr/>
          </a:p>
          <a:p>
            <a:pPr lvl="1">
              <a:buBlip>
                <a:blip r:embed="rId3"/>
              </a:buBlip>
            </a:pPr>
            <a:r>
              <a:rPr lang="en-US"/>
              <a:t>Four are sequenced at 30-40X.</a:t>
            </a:r>
            <a:endParaRPr/>
          </a:p>
          <a:p>
            <a:pPr lvl="1">
              <a:buBlip>
                <a:blip r:embed="rId4"/>
              </a:buBlip>
            </a:pPr>
            <a:r>
              <a:rPr lang="en-US"/>
              <a:t>Due to concern about the HWE violation, 15 most distant ones (&gt;=4 meiotic distance) are selected into an additional set in variant calling and frequency comparison.</a:t>
            </a:r>
            <a:endParaRPr/>
          </a:p>
          <a:p>
            <a:pPr>
              <a:buBlip>
                <a:blip r:embed="rId5"/>
              </a:buBlip>
            </a:pPr>
            <a:r>
              <a:rPr lang="en-US"/>
              <a:t>5 St. Kitts + 5 Nevis</a:t>
            </a:r>
            <a:endParaRPr/>
          </a:p>
          <a:p>
            <a:pPr>
              <a:buBlip>
                <a:blip r:embed="rId6"/>
              </a:buBlip>
            </a:pPr>
            <a:r>
              <a:rPr lang="en-US"/>
              <a:t>1 Barbados</a:t>
            </a:r>
            <a:endParaRPr/>
          </a:p>
          <a:p>
            <a:pPr>
              <a:buBlip>
                <a:blip r:embed="rId7"/>
              </a:buBlip>
            </a:pPr>
            <a:r>
              <a:rPr lang="en-US"/>
              <a:t>5 African subspecies</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 name="TextShape 1"/>
          <p:cNvSpPr txBox="1"/>
          <p:nvPr/>
        </p:nvSpPr>
        <p:spPr>
          <a:xfrm>
            <a:off x="504000" y="346320"/>
            <a:ext cx="9071640" cy="1172160"/>
          </a:xfrm>
          <a:prstGeom prst="rect">
            <a:avLst/>
          </a:prstGeom>
        </p:spPr>
        <p:txBody>
          <a:bodyPr anchor="ctr" bIns="0" lIns="0" rIns="0" tIns="0" wrap="none"/>
          <a:p>
            <a:pPr algn="ctr"/>
            <a:r>
              <a:rPr lang="en-US"/>
              <a:t>Geographic Map</a:t>
            </a:r>
            <a:endParaRPr/>
          </a:p>
        </p:txBody>
      </p:sp>
      <p:pic>
        <p:nvPicPr>
          <p:cNvPr descr="" id="23" name=""/>
          <p:cNvPicPr/>
          <p:nvPr/>
        </p:nvPicPr>
        <p:blipFill>
          <a:blip r:embed="rId1"/>
          <a:stretch>
            <a:fillRect/>
          </a:stretch>
        </p:blipFill>
        <p:spPr>
          <a:xfrm>
            <a:off x="493920" y="1640160"/>
            <a:ext cx="9177480" cy="5170680"/>
          </a:xfrm>
          <a:prstGeom prst="rect">
            <a:avLst/>
          </a:prstGeom>
        </p:spPr>
      </p:pic>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 name="TextShape 1"/>
          <p:cNvSpPr txBox="1"/>
          <p:nvPr/>
        </p:nvSpPr>
        <p:spPr>
          <a:xfrm>
            <a:off x="504000" y="346320"/>
            <a:ext cx="9071640" cy="1172160"/>
          </a:xfrm>
          <a:prstGeom prst="rect">
            <a:avLst/>
          </a:prstGeom>
        </p:spPr>
        <p:txBody>
          <a:bodyPr anchor="ctr" bIns="0" lIns="0" rIns="0" tIns="0" wrap="none"/>
          <a:p>
            <a:pPr algn="ctr"/>
            <a:r>
              <a:rPr lang="en-US"/>
              <a:t>Vervet World Wide Collection</a:t>
            </a:r>
            <a:endParaRPr/>
          </a:p>
        </p:txBody>
      </p:sp>
      <p:sp>
        <p:nvSpPr>
          <p:cNvPr id="25" name="TextShape 2"/>
          <p:cNvSpPr txBox="1"/>
          <p:nvPr/>
        </p:nvSpPr>
        <p:spPr>
          <a:xfrm>
            <a:off x="504000" y="1814040"/>
            <a:ext cx="9071640" cy="4899600"/>
          </a:xfrm>
          <a:prstGeom prst="rect">
            <a:avLst/>
          </a:prstGeom>
        </p:spPr>
      </p:sp>
      <p:pic>
        <p:nvPicPr>
          <p:cNvPr descr="" id="26" name=""/>
          <p:cNvPicPr/>
          <p:nvPr/>
        </p:nvPicPr>
        <p:blipFill>
          <a:blip r:embed="rId1"/>
          <a:stretch>
            <a:fillRect/>
          </a:stretch>
        </p:blipFill>
        <p:spPr>
          <a:xfrm>
            <a:off x="37080" y="1753560"/>
            <a:ext cx="10079640" cy="4904280"/>
          </a:xfrm>
          <a:prstGeom prst="rect">
            <a:avLst/>
          </a:prstGeom>
        </p:spPr>
      </p:pic>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 name="TextShape 1"/>
          <p:cNvSpPr txBox="1"/>
          <p:nvPr/>
        </p:nvSpPr>
        <p:spPr>
          <a:xfrm>
            <a:off x="504000" y="-229680"/>
            <a:ext cx="9071640" cy="1172160"/>
          </a:xfrm>
          <a:prstGeom prst="rect">
            <a:avLst/>
          </a:prstGeom>
        </p:spPr>
        <p:txBody>
          <a:bodyPr anchor="ctr" bIns="0" lIns="0" rIns="0" tIns="0" wrap="none"/>
          <a:p>
            <a:pPr algn="ctr"/>
            <a:r>
              <a:rPr lang="en-US"/>
              <a:t>Collection at St. Kitts &amp; Nevis</a:t>
            </a:r>
            <a:endParaRPr/>
          </a:p>
        </p:txBody>
      </p:sp>
      <p:sp>
        <p:nvSpPr>
          <p:cNvPr id="28" name="TextShape 2"/>
          <p:cNvSpPr txBox="1"/>
          <p:nvPr/>
        </p:nvSpPr>
        <p:spPr>
          <a:xfrm>
            <a:off x="504000" y="1814040"/>
            <a:ext cx="9071640" cy="4899600"/>
          </a:xfrm>
          <a:prstGeom prst="rect">
            <a:avLst/>
          </a:prstGeom>
        </p:spPr>
      </p:sp>
      <p:pic>
        <p:nvPicPr>
          <p:cNvPr descr="" id="29" name=""/>
          <p:cNvPicPr/>
          <p:nvPr/>
        </p:nvPicPr>
        <p:blipFill>
          <a:blip r:embed="rId1"/>
          <a:stretch>
            <a:fillRect/>
          </a:stretch>
        </p:blipFill>
        <p:spPr>
          <a:xfrm>
            <a:off x="1440720" y="893880"/>
            <a:ext cx="7292880" cy="6658200"/>
          </a:xfrm>
          <a:prstGeom prst="rect">
            <a:avLst/>
          </a:prstGeom>
        </p:spPr>
      </p:pic>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 name="TextShape 1"/>
          <p:cNvSpPr txBox="1"/>
          <p:nvPr/>
        </p:nvSpPr>
        <p:spPr>
          <a:xfrm>
            <a:off x="504000" y="346320"/>
            <a:ext cx="9071640" cy="1172160"/>
          </a:xfrm>
          <a:prstGeom prst="rect">
            <a:avLst/>
          </a:prstGeom>
        </p:spPr>
        <p:txBody>
          <a:bodyPr anchor="ctr" bIns="0" lIns="0" rIns="0" tIns="0" wrap="none"/>
          <a:p>
            <a:pPr algn="ctr"/>
            <a:r>
              <a:rPr lang="en-US"/>
              <a:t>Collection at Gambia</a:t>
            </a:r>
            <a:endParaRPr/>
          </a:p>
        </p:txBody>
      </p:sp>
      <p:sp>
        <p:nvSpPr>
          <p:cNvPr id="31" name="TextShape 2"/>
          <p:cNvSpPr txBox="1"/>
          <p:nvPr/>
        </p:nvSpPr>
        <p:spPr>
          <a:xfrm>
            <a:off x="504000" y="1814040"/>
            <a:ext cx="9071640" cy="4899600"/>
          </a:xfrm>
          <a:prstGeom prst="rect">
            <a:avLst/>
          </a:prstGeom>
        </p:spPr>
      </p:sp>
      <p:pic>
        <p:nvPicPr>
          <p:cNvPr descr="" id="32" name=""/>
          <p:cNvPicPr/>
          <p:nvPr/>
        </p:nvPicPr>
        <p:blipFill>
          <a:blip r:embed="rId1"/>
          <a:stretch>
            <a:fillRect/>
          </a:stretch>
        </p:blipFill>
        <p:spPr>
          <a:xfrm>
            <a:off x="37080" y="2327400"/>
            <a:ext cx="10079640" cy="4002120"/>
          </a:xfrm>
          <a:prstGeom prst="rect">
            <a:avLst/>
          </a:prstGeom>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